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307" r:id="rId5"/>
    <p:sldId id="306" r:id="rId6"/>
    <p:sldId id="262" r:id="rId7"/>
    <p:sldId id="263" r:id="rId8"/>
    <p:sldId id="264" r:id="rId9"/>
    <p:sldId id="271" r:id="rId10"/>
    <p:sldId id="272" r:id="rId11"/>
    <p:sldId id="273" r:id="rId12"/>
    <p:sldId id="265" r:id="rId13"/>
    <p:sldId id="368" r:id="rId14"/>
    <p:sldId id="369" r:id="rId15"/>
    <p:sldId id="370" r:id="rId16"/>
    <p:sldId id="316" r:id="rId17"/>
    <p:sldId id="308" r:id="rId18"/>
    <p:sldId id="302" r:id="rId19"/>
    <p:sldId id="344" r:id="rId20"/>
    <p:sldId id="275" r:id="rId21"/>
    <p:sldId id="360" r:id="rId22"/>
    <p:sldId id="274" r:id="rId23"/>
    <p:sldId id="276" r:id="rId24"/>
    <p:sldId id="310" r:id="rId25"/>
    <p:sldId id="317" r:id="rId26"/>
    <p:sldId id="311" r:id="rId27"/>
    <p:sldId id="341" r:id="rId28"/>
    <p:sldId id="347" r:id="rId29"/>
    <p:sldId id="348" r:id="rId30"/>
    <p:sldId id="313" r:id="rId31"/>
    <p:sldId id="345" r:id="rId32"/>
    <p:sldId id="346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43" r:id="rId41"/>
    <p:sldId id="321" r:id="rId42"/>
    <p:sldId id="318" r:id="rId43"/>
    <p:sldId id="319" r:id="rId44"/>
    <p:sldId id="372" r:id="rId45"/>
    <p:sldId id="373" r:id="rId46"/>
    <p:sldId id="356" r:id="rId47"/>
    <p:sldId id="374" r:id="rId48"/>
    <p:sldId id="357" r:id="rId49"/>
    <p:sldId id="350" r:id="rId50"/>
    <p:sldId id="358" r:id="rId51"/>
    <p:sldId id="359" r:id="rId52"/>
    <p:sldId id="322" r:id="rId53"/>
    <p:sldId id="353" r:id="rId54"/>
    <p:sldId id="354" r:id="rId55"/>
    <p:sldId id="355" r:id="rId56"/>
    <p:sldId id="323" r:id="rId57"/>
    <p:sldId id="351" r:id="rId58"/>
    <p:sldId id="352" r:id="rId59"/>
    <p:sldId id="324" r:id="rId60"/>
    <p:sldId id="325" r:id="rId61"/>
    <p:sldId id="326" r:id="rId62"/>
    <p:sldId id="333" r:id="rId63"/>
    <p:sldId id="332" r:id="rId64"/>
    <p:sldId id="334" r:id="rId65"/>
    <p:sldId id="277" r:id="rId66"/>
    <p:sldId id="336" r:id="rId67"/>
    <p:sldId id="337" r:id="rId68"/>
    <p:sldId id="338" r:id="rId69"/>
    <p:sldId id="339" r:id="rId70"/>
    <p:sldId id="340" r:id="rId71"/>
    <p:sldId id="279" r:id="rId72"/>
    <p:sldId id="280" r:id="rId73"/>
    <p:sldId id="329" r:id="rId74"/>
    <p:sldId id="330" r:id="rId75"/>
    <p:sldId id="331" r:id="rId76"/>
    <p:sldId id="281" r:id="rId77"/>
    <p:sldId id="282" r:id="rId78"/>
    <p:sldId id="283" r:id="rId79"/>
    <p:sldId id="284" r:id="rId80"/>
    <p:sldId id="285" r:id="rId81"/>
    <p:sldId id="286" r:id="rId82"/>
    <p:sldId id="327" r:id="rId83"/>
    <p:sldId id="328" r:id="rId84"/>
    <p:sldId id="289" r:id="rId85"/>
    <p:sldId id="290" r:id="rId86"/>
    <p:sldId id="291" r:id="rId87"/>
    <p:sldId id="292" r:id="rId88"/>
    <p:sldId id="293" r:id="rId89"/>
    <p:sldId id="371" r:id="rId90"/>
    <p:sldId id="303" r:id="rId91"/>
    <p:sldId id="304" r:id="rId92"/>
    <p:sldId id="309" r:id="rId93"/>
    <p:sldId id="305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2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01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3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629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/>
          <a:srcRect t="737" b="2"/>
          <a:stretch/>
        </p:blipFill>
        <p:spPr>
          <a:xfrm>
            <a:off x="276225" y="1657350"/>
            <a:ext cx="116776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2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34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80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5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52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2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85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8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4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1475D-F76C-4190-B361-3D5D42C8754C}" type="datetimeFigureOut">
              <a:rPr lang="ko-KR" altLang="en-US" smtClean="0"/>
              <a:t>2025-03-13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CA102-E3DB-4FFB-8B86-7F159D7BCC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51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1_yv36KB1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6123" y="175126"/>
            <a:ext cx="11719754" cy="62096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87980"/>
              </a:lnSpc>
            </a:pPr>
            <a:r>
              <a:rPr lang="ko-KR" altLang="en-US" sz="72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우송대학교 </a:t>
            </a:r>
            <a:r>
              <a:rPr lang="en-US" altLang="ko-KR" sz="72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LMS</a:t>
            </a:r>
            <a:endParaRPr lang="ko-KR" altLang="ko-KR" sz="72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Learning Management System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5624" y="6044959"/>
            <a:ext cx="7090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중앙능력개발원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01707" y="5983404"/>
            <a:ext cx="139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2025.03.06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53100" y="87313"/>
            <a:ext cx="685800" cy="3771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6013" y="1803311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2025</a:t>
            </a:r>
            <a:r>
              <a:rPr lang="en-US" altLang="ko-KR" b="1" spc="3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</a:t>
            </a:r>
            <a:r>
              <a:rPr lang="en-US" altLang="ko-KR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Portfolio Project</a:t>
            </a:r>
            <a:endParaRPr lang="en-US" altLang="ko-KR" b="1" spc="3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10451" y="5257800"/>
            <a:ext cx="4286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 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최준영 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이수민</a:t>
            </a:r>
            <a:endParaRPr lang="en-US" altLang="ko-KR" sz="16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고태연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원종혁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혁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전성욱</a:t>
            </a:r>
            <a:r>
              <a:rPr lang="en-US" altLang="ko-KR" sz="16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황수민</a:t>
            </a:r>
            <a:endParaRPr lang="ko-KR" altLang="en-US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4"/>
          <p:cNvSpPr txBox="1"/>
          <p:nvPr/>
        </p:nvSpPr>
        <p:spPr>
          <a:xfrm>
            <a:off x="8433134" y="206127"/>
            <a:ext cx="3325728" cy="5019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altLang="ko-KR" sz="1400" dirty="0">
                <a:solidFill>
                  <a:srgbClr val="4585FB">
                    <a:alpha val="60000"/>
                  </a:srgb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https://github.com/choiJunyeong-000/first-test-project</a:t>
            </a:r>
            <a:endParaRPr lang="en-US" sz="1400" b="0" i="0" u="none" strike="noStrike" dirty="0">
              <a:solidFill>
                <a:srgbClr val="4585FB">
                  <a:alpha val="60000"/>
                </a:srgb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3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4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2091613"/>
            <a:ext cx="7893698" cy="17021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5" y="3793771"/>
            <a:ext cx="7893698" cy="17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7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4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0" y="1468615"/>
            <a:ext cx="7492482" cy="33468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4815415"/>
            <a:ext cx="7513713" cy="203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9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31722" y="-7143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484866" y="255812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3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pic>
        <p:nvPicPr>
          <p:cNvPr id="23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60113" y="-330024"/>
            <a:ext cx="1365504" cy="5634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2901" y="2144251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48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662901" y="3134959"/>
            <a:ext cx="4959928" cy="0"/>
          </a:xfrm>
          <a:prstGeom prst="line">
            <a:avLst/>
          </a:prstGeom>
          <a:ln>
            <a:solidFill>
              <a:srgbClr val="4585F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8588" y="3146040"/>
            <a:ext cx="198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Process</a:t>
            </a:r>
            <a:endParaRPr lang="ko-KR" altLang="en-US" i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10531226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2</a:t>
            </a:r>
            <a:r>
              <a:rPr lang="ko-KR" altLang="en-US" sz="1100" b="1" spc="3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5503" y="1337098"/>
            <a:ext cx="76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Part 2</a:t>
            </a:r>
            <a:endParaRPr lang="ko-KR" altLang="en-US" sz="1400" i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70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29" y="2160070"/>
            <a:ext cx="4795838" cy="412679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641775"/>
              </p:ext>
            </p:extLst>
          </p:nvPr>
        </p:nvGraphicFramePr>
        <p:xfrm>
          <a:off x="8562975" y="1905000"/>
          <a:ext cx="3384376" cy="1431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 페이지</a:t>
                      </a:r>
                      <a:endParaRPr lang="en-US" altLang="ko-KR" sz="850" b="1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학번과 비밀번호를 입력하여 로그인</a:t>
                      </a:r>
                      <a:endParaRPr lang="en-US" altLang="ko-KR" sz="85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역할에 따른 화면 출력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34275" y="3856742"/>
            <a:ext cx="2875949" cy="243012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580490" y="3705579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9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9" y="4747918"/>
            <a:ext cx="5334000" cy="182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2011472"/>
            <a:ext cx="5425460" cy="266758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162080"/>
              </p:ext>
            </p:extLst>
          </p:nvPr>
        </p:nvGraphicFramePr>
        <p:xfrm>
          <a:off x="8562975" y="1905000"/>
          <a:ext cx="3384376" cy="1533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로그인 페이지</a:t>
                      </a:r>
                      <a:endParaRPr lang="en-US" altLang="ko-KR" sz="850" b="1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로그인과 동시에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 및 </a:t>
                      </a: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쿠키생성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로그인과 함께 토큰 발급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3705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111" y="1994119"/>
            <a:ext cx="5921964" cy="268493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-17057" y="1899910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3703" y="4695528"/>
            <a:ext cx="5410372" cy="174337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355334" y="4622104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3" y="4062969"/>
            <a:ext cx="5743575" cy="2371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2158658"/>
            <a:ext cx="4838700" cy="187642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73871"/>
              </p:ext>
            </p:extLst>
          </p:nvPr>
        </p:nvGraphicFramePr>
        <p:xfrm>
          <a:off x="8562975" y="1905000"/>
          <a:ext cx="3384376" cy="1533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스프링 </a:t>
                      </a:r>
                      <a:r>
                        <a:rPr lang="ko-KR" altLang="en-US" sz="850" b="1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시큐리티</a:t>
                      </a:r>
                      <a:endParaRPr lang="en-US" altLang="ko-KR" sz="850" b="1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3000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포트에 대한 </a:t>
                      </a: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시큐리티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엔드포인트에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대한 권한 설정 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03401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시큐리티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1000" y="2075624"/>
            <a:ext cx="4852987" cy="178200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41502" y="189657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63322" y="3966954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9323" y="4033340"/>
            <a:ext cx="6007202" cy="240135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0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6320" y="2725244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79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691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 페이지 생성한 회원 목록 및 관리 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 페이지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사이드바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 목록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생성한 회원 목록 조회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 추가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LMS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사용할 수 있는 회원 추가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모니터링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LMS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시스템 모니터링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KOCW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KOCW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업로드 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 관리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교수가 신청한 강의 관리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추가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조사 생성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 목록 조회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 정보 수정 및 삭제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회원 목록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99910"/>
            <a:ext cx="7850928" cy="5095909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295876" y="2689936"/>
            <a:ext cx="923324" cy="153353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142091" y="2536228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957938" y="3259667"/>
            <a:ext cx="1325262" cy="34713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순서도: 연결자 22"/>
          <p:cNvSpPr/>
          <p:nvPr/>
        </p:nvSpPr>
        <p:spPr>
          <a:xfrm>
            <a:off x="3727389" y="3073862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89271" y="4267964"/>
            <a:ext cx="783396" cy="34713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순서도: 연결자 25"/>
          <p:cNvSpPr/>
          <p:nvPr/>
        </p:nvSpPr>
        <p:spPr>
          <a:xfrm>
            <a:off x="5653016" y="4116801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9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8776" y="1892216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7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5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0070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1344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 smtClean="0"/>
                        <a:t>관리자는 우송대학교 </a:t>
                      </a:r>
                      <a:r>
                        <a:rPr lang="en-US" altLang="ko-KR" sz="900" dirty="0" smtClean="0"/>
                        <a:t>LMS</a:t>
                      </a:r>
                      <a:r>
                        <a:rPr lang="ko-KR" altLang="en-US" sz="900" dirty="0" smtClean="0"/>
                        <a:t>를 사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용 할 수 있는 회원 생성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비밀번호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역할 필수적 작성 및 선택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 역할 선택 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생년월일 캘린더 선택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회원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" y="1892216"/>
            <a:ext cx="4058595" cy="49657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12" y="1927333"/>
            <a:ext cx="3315986" cy="4910937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4370466" y="3979574"/>
            <a:ext cx="307571" cy="2078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80407" y="4754880"/>
            <a:ext cx="2053244" cy="26500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875435" y="4562153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75781" y="5307878"/>
            <a:ext cx="2057870" cy="28658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875435" y="511839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9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28" y="3747355"/>
            <a:ext cx="4486901" cy="13813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9" y="2130691"/>
            <a:ext cx="3877216" cy="943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66" y="2325980"/>
            <a:ext cx="3734321" cy="55252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56193"/>
              </p:ext>
            </p:extLst>
          </p:nvPr>
        </p:nvGraphicFramePr>
        <p:xfrm>
          <a:off x="8562975" y="1905000"/>
          <a:ext cx="3384376" cy="207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5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1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0070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1344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 smtClean="0"/>
                        <a:t>관리자는 우송대학교 </a:t>
                      </a:r>
                      <a:r>
                        <a:rPr lang="en-US" altLang="ko-KR" sz="900" dirty="0" smtClean="0"/>
                        <a:t>LMS</a:t>
                      </a:r>
                      <a:r>
                        <a:rPr lang="ko-KR" altLang="en-US" sz="900" dirty="0" smtClean="0"/>
                        <a:t>를 사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용 할 수 있는 회원 생성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이름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비밀번호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역할 필수적 작성 및 선택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프론트에서 헤더와 함께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memberService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saveUser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868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MemverService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에서 회원 추가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18141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회원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114799" y="2540178"/>
            <a:ext cx="307571" cy="2078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0458" y="2153826"/>
            <a:ext cx="3734341" cy="91997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216133" y="2063212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22369" y="2214375"/>
            <a:ext cx="3682417" cy="6641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4279125" y="201305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2018374" y="3596192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233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247628" y="3747353"/>
            <a:ext cx="4726750" cy="138131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6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2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0467" y="2187167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1142996"/>
            <a:ext cx="3640667" cy="10244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87980"/>
              </a:lnSpc>
              <a:defRPr/>
            </a:pPr>
            <a:r>
              <a:rPr lang="ko-KR" altLang="en-US" sz="5800" b="0" spc="-1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목차</a:t>
            </a:r>
            <a:r>
              <a:rPr lang="en-US" sz="5800" b="0" spc="-1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5800" b="0" spc="-1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3881292"/>
            <a:ext cx="584200" cy="169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2599" y="3729178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과정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600" y="3551092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3881292"/>
            <a:ext cx="584200" cy="1693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500534" y="3542625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19519"/>
              </a:lnSpc>
              <a:defRPr/>
            </a:pPr>
            <a:r>
              <a:rPr lang="en-US" altLang="ko-KR" sz="1100" b="1" spc="3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Project </a:t>
            </a:r>
            <a:r>
              <a:rPr lang="en-US" altLang="ko-KR" sz="1100" b="1" spc="3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2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조</a:t>
            </a:r>
            <a:endParaRPr lang="en-US" sz="1067" b="0" spc="2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3881292"/>
            <a:ext cx="584200" cy="1693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638800" y="3740489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err="1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간트차트</a:t>
            </a: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(</a:t>
            </a:r>
            <a:r>
              <a:rPr lang="ko-KR" altLang="en-US" sz="1533" dirty="0" err="1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일정관리표</a:t>
            </a: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)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614334" y="3542625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05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4809854"/>
            <a:ext cx="584200" cy="16933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178195" y="3825460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화면 정의서</a:t>
            </a: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,</a:t>
            </a:r>
          </a:p>
          <a:p>
            <a:pPr algn="ctr">
              <a:lnSpc>
                <a:spcPct val="95449"/>
              </a:lnSpc>
              <a:defRPr/>
            </a:pP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요구사항 명세서</a:t>
            </a:r>
          </a:p>
          <a:p>
            <a:pPr lvl="0" algn="ctr">
              <a:lnSpc>
                <a:spcPct val="95449"/>
              </a:lnSpc>
              <a:defRPr/>
            </a:pPr>
            <a:endParaRPr lang="en-US" altLang="ko-KR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6600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07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4809854"/>
            <a:ext cx="584200" cy="16933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5638800" y="4629572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5449"/>
              </a:lnSpc>
              <a:defRPr/>
            </a:pPr>
            <a:r>
              <a:rPr lang="ko-KR" altLang="en-US" sz="1533" dirty="0" err="1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유즈케이스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500534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09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431655808" y="1431655808"/>
            <a:ext cx="1431655808" cy="1431655808"/>
            <a:chOff x="1431655808" y="1431655808"/>
            <a:chExt cx="1431655808" cy="1431655808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4809854"/>
            <a:ext cx="584200" cy="1693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752600" y="4671978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5449"/>
              </a:lnSpc>
              <a:defRPr/>
            </a:pP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시퀀스 다이어그램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614334" y="4471187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08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5867400" y="-414871"/>
            <a:ext cx="457200" cy="2514600"/>
          </a:xfrm>
          <a:prstGeom prst="rect">
            <a:avLst/>
          </a:prstGeom>
        </p:spPr>
      </p:pic>
      <p:sp>
        <p:nvSpPr>
          <p:cNvPr id="38" name="TextBox 4"/>
          <p:cNvSpPr txBox="1"/>
          <p:nvPr/>
        </p:nvSpPr>
        <p:spPr>
          <a:xfrm>
            <a:off x="7996989" y="255811"/>
            <a:ext cx="2880488" cy="250991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  <a:endParaRPr lang="en-US" sz="1200" b="0" i="0" u="none" strike="noStrike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95010" y="760965"/>
            <a:ext cx="38019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000" b="1" spc="300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2025</a:t>
            </a:r>
            <a:r>
              <a:rPr lang="en-US" altLang="ko-KR" sz="1000" b="1" spc="3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  Portfolio Project</a:t>
            </a:r>
          </a:p>
        </p:txBody>
      </p:sp>
      <p:pic>
        <p:nvPicPr>
          <p:cNvPr id="41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2918300"/>
            <a:ext cx="584200" cy="16933"/>
          </a:xfrm>
          <a:prstGeom prst="rect">
            <a:avLst/>
          </a:prstGeom>
        </p:spPr>
      </p:pic>
      <p:sp>
        <p:nvSpPr>
          <p:cNvPr id="42" name="TextBox 6"/>
          <p:cNvSpPr txBox="1"/>
          <p:nvPr/>
        </p:nvSpPr>
        <p:spPr>
          <a:xfrm>
            <a:off x="1761067" y="2753961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팀원 소개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736600" y="2588100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01</a:t>
            </a:r>
          </a:p>
        </p:txBody>
      </p:sp>
      <p:pic>
        <p:nvPicPr>
          <p:cNvPr id="45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2918300"/>
            <a:ext cx="584200" cy="16933"/>
          </a:xfrm>
          <a:prstGeom prst="rect">
            <a:avLst/>
          </a:prstGeom>
        </p:spPr>
      </p:pic>
      <p:sp>
        <p:nvSpPr>
          <p:cNvPr id="46" name="TextBox 11"/>
          <p:cNvSpPr txBox="1"/>
          <p:nvPr/>
        </p:nvSpPr>
        <p:spPr>
          <a:xfrm>
            <a:off x="9531477" y="2748886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개발 환경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8" name="TextBox 13"/>
          <p:cNvSpPr txBox="1"/>
          <p:nvPr/>
        </p:nvSpPr>
        <p:spPr>
          <a:xfrm>
            <a:off x="8500534" y="2579633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03</a:t>
            </a:r>
          </a:p>
        </p:txBody>
      </p:sp>
      <p:pic>
        <p:nvPicPr>
          <p:cNvPr id="49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2918300"/>
            <a:ext cx="584200" cy="16933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5638800" y="2771423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개요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2" name="TextBox 20"/>
          <p:cNvSpPr txBox="1"/>
          <p:nvPr/>
        </p:nvSpPr>
        <p:spPr>
          <a:xfrm>
            <a:off x="4614334" y="2579633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02</a:t>
            </a:r>
          </a:p>
        </p:txBody>
      </p:sp>
      <p:pic>
        <p:nvPicPr>
          <p:cNvPr id="53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1278467" y="5775729"/>
            <a:ext cx="584200" cy="16933"/>
          </a:xfrm>
          <a:prstGeom prst="rect">
            <a:avLst/>
          </a:prstGeom>
        </p:spPr>
      </p:pic>
      <p:sp>
        <p:nvSpPr>
          <p:cNvPr id="54" name="TextBox 6"/>
          <p:cNvSpPr txBox="1"/>
          <p:nvPr/>
        </p:nvSpPr>
        <p:spPr>
          <a:xfrm>
            <a:off x="9531476" y="4649646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lnSpc>
                <a:spcPct val="95449"/>
              </a:lnSpc>
              <a:defRPr/>
            </a:pPr>
            <a: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EXERD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736600" y="5445529"/>
            <a:ext cx="872067" cy="711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10</a:t>
            </a:r>
          </a:p>
        </p:txBody>
      </p:sp>
      <p:pic>
        <p:nvPicPr>
          <p:cNvPr id="56" name="Picture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9033934" y="5775729"/>
            <a:ext cx="584200" cy="16933"/>
          </a:xfrm>
          <a:prstGeom prst="rect">
            <a:avLst/>
          </a:prstGeom>
        </p:spPr>
      </p:pic>
      <p:sp>
        <p:nvSpPr>
          <p:cNvPr id="57" name="TextBox 11"/>
          <p:cNvSpPr txBox="1"/>
          <p:nvPr/>
        </p:nvSpPr>
        <p:spPr>
          <a:xfrm>
            <a:off x="5638800" y="5492095"/>
            <a:ext cx="1947333" cy="49344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프로젝트 시연</a:t>
            </a:r>
            <a: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/>
            </a:r>
            <a:br>
              <a:rPr lang="en-US" altLang="ko-KR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</a:br>
            <a:r>
              <a:rPr lang="ko-KR" altLang="en-US" sz="1533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및 후기</a:t>
            </a:r>
          </a:p>
        </p:txBody>
      </p:sp>
      <p:sp>
        <p:nvSpPr>
          <p:cNvPr id="58" name="TextBox 13"/>
          <p:cNvSpPr txBox="1"/>
          <p:nvPr/>
        </p:nvSpPr>
        <p:spPr>
          <a:xfrm>
            <a:off x="8500534" y="5437062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12</a:t>
            </a:r>
          </a:p>
        </p:txBody>
      </p:sp>
      <p:pic>
        <p:nvPicPr>
          <p:cNvPr id="59" name="Picture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156200" y="5775729"/>
            <a:ext cx="584200" cy="16933"/>
          </a:xfrm>
          <a:prstGeom prst="rect">
            <a:avLst/>
          </a:prstGeom>
        </p:spPr>
      </p:pic>
      <p:sp>
        <p:nvSpPr>
          <p:cNvPr id="60" name="TextBox 18"/>
          <p:cNvSpPr txBox="1"/>
          <p:nvPr/>
        </p:nvSpPr>
        <p:spPr>
          <a:xfrm>
            <a:off x="1752600" y="5644495"/>
            <a:ext cx="1947333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5449"/>
              </a:lnSpc>
              <a:defRPr/>
            </a:pP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메뉴 구조도</a:t>
            </a:r>
            <a:endParaRPr lang="en-US" altLang="ko-KR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  <a:p>
            <a:pPr lvl="0" algn="l">
              <a:lnSpc>
                <a:spcPct val="95449"/>
              </a:lnSpc>
              <a:defRPr/>
            </a:pPr>
            <a:r>
              <a:rPr lang="en-US" altLang="ko-KR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533" dirty="0" smtClean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기능 설명</a:t>
            </a:r>
            <a:endParaRPr lang="ko-KR" altLang="en-US" sz="1533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1" name="TextBox 20"/>
          <p:cNvSpPr txBox="1"/>
          <p:nvPr/>
        </p:nvSpPr>
        <p:spPr>
          <a:xfrm>
            <a:off x="4614334" y="5437062"/>
            <a:ext cx="872067" cy="719667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87980"/>
              </a:lnSpc>
              <a:defRPr/>
            </a:pPr>
            <a:r>
              <a:rPr lang="en-US" sz="400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04850" y="5554563"/>
            <a:ext cx="1805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Q&amp;A</a:t>
            </a:r>
            <a:endParaRPr lang="ko-KR" altLang="en-US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429133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89265"/>
              </p:ext>
            </p:extLst>
          </p:nvPr>
        </p:nvGraphicFramePr>
        <p:xfrm>
          <a:off x="8562975" y="1905000"/>
          <a:ext cx="3384376" cy="1127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관리자사이드바에서 모니터링을 선택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프로세스 카운트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차트화시켜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가독성을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높임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CPU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사용률을 테이블 형식으로 만듦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네트워크 사용량을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차트화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시켜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가독성을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높임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시스템 과부화 시 문자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이메일 발송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모니터링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013" y="2001160"/>
            <a:ext cx="1350473" cy="20308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0" y="2270536"/>
            <a:ext cx="2947360" cy="37683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54" y="2460796"/>
            <a:ext cx="2105256" cy="36759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010" y="4338637"/>
            <a:ext cx="2162477" cy="232442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750288" y="4461514"/>
            <a:ext cx="1191782" cy="2421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12655" y="4154693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임시로 과부화 시킴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7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DD6F-85D6-BD29-50D0-C4B7CCC3D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4958E16-AC76-8E67-8479-4C364312EB89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07879-79B1-BFE9-467E-0B924678D710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307BC7-D0FD-7B10-3237-5F2D4A9B0427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C0C8DB7-5127-0F3F-4D39-F64C4EFEBBD7}"/>
              </a:ext>
            </a:extLst>
          </p:cNvPr>
          <p:cNvGraphicFramePr>
            <a:graphicFrameLocks noGrp="1"/>
          </p:cNvGraphicFramePr>
          <p:nvPr/>
        </p:nvGraphicFramePr>
        <p:xfrm>
          <a:off x="8562975" y="1905000"/>
          <a:ext cx="3384376" cy="2311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실시간으로 서버 모니터링을 할 수 있고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서버 과부하 시 메일과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SMS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로 알림을 받을 수 있음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React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클라이언트에서 </a:t>
                      </a: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백엔드의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호출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Spring Boot </a:t>
                      </a: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백엔드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 </a:t>
                      </a:r>
                      <a:r>
                        <a:rPr lang="ko-KR" altLang="en-US" sz="850" b="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엔드포인트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Glances API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호출하여 서버성능 데이터를 가져오고 네트워크 사용량을 분석하여 사용자 접속 수 추정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만약 일정 접속 수 이상이면 알림 전송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 및 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SMS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통해 관리자에게 과부하 경고 알림 발송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6893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DCF6E09-7139-AB4D-C1A8-428ECD37CFA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서버 모니터링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06C088-1AA4-C376-215F-3A9DB820AFDC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886C07-43A5-1D3A-947F-7EB4BB33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903412"/>
            <a:ext cx="4331004" cy="974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E9A3AE-DBD2-85B2-B014-8C800CBAF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477"/>
          <a:stretch/>
        </p:blipFill>
        <p:spPr>
          <a:xfrm>
            <a:off x="4580468" y="2091953"/>
            <a:ext cx="4037346" cy="1404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23887C-4756-C026-9C11-3F632DB16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79" y="3203917"/>
            <a:ext cx="4331004" cy="31899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15F3CE-F405-601E-9707-BED07DFEB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747" y="4282826"/>
            <a:ext cx="5734701" cy="1421972"/>
          </a:xfrm>
          <a:prstGeom prst="rect">
            <a:avLst/>
          </a:prstGeom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544DA3D3-A48D-96C2-1918-23B45F56911B}"/>
              </a:ext>
            </a:extLst>
          </p:cNvPr>
          <p:cNvSpPr/>
          <p:nvPr/>
        </p:nvSpPr>
        <p:spPr>
          <a:xfrm>
            <a:off x="110795" y="178831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CB430D4D-2EC5-4D33-4B84-1CA09C6EE7AA}"/>
              </a:ext>
            </a:extLst>
          </p:cNvPr>
          <p:cNvSpPr/>
          <p:nvPr/>
        </p:nvSpPr>
        <p:spPr>
          <a:xfrm>
            <a:off x="41024" y="303621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845C2B8-8A8F-C7B8-6000-B280D1F1FA5D}"/>
              </a:ext>
            </a:extLst>
          </p:cNvPr>
          <p:cNvSpPr/>
          <p:nvPr/>
        </p:nvSpPr>
        <p:spPr>
          <a:xfrm>
            <a:off x="4494132" y="189221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5874D61B-1CCE-4B70-876B-AF32A8686CFA}"/>
              </a:ext>
            </a:extLst>
          </p:cNvPr>
          <p:cNvSpPr/>
          <p:nvPr/>
        </p:nvSpPr>
        <p:spPr>
          <a:xfrm>
            <a:off x="4580468" y="409547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344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0025" y="1899910"/>
            <a:ext cx="8286750" cy="3600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435528"/>
              </p:ext>
            </p:extLst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 사이드바에서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KOCW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강의를 선택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강의명과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강의 설명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파일을 선택하여 강의를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업로드시킴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강의명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입력란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설명 입력란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 버전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KOCW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등록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49" y="2081079"/>
            <a:ext cx="2657846" cy="398200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1011600" y="5222689"/>
            <a:ext cx="2303100" cy="720000"/>
          </a:xfrm>
          <a:prstGeom prst="ellipse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15" idx="1"/>
          </p:cNvCxnSpPr>
          <p:nvPr/>
        </p:nvCxnSpPr>
        <p:spPr>
          <a:xfrm flipV="1">
            <a:off x="3314700" y="4351995"/>
            <a:ext cx="1176850" cy="1208113"/>
          </a:xfrm>
          <a:prstGeom prst="straightConnector1">
            <a:avLst/>
          </a:prstGeom>
          <a:ln w="254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550" y="3204079"/>
            <a:ext cx="3279045" cy="229583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109750" y="3071575"/>
            <a:ext cx="2053244" cy="35257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857815" y="286021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829240" y="3396444"/>
            <a:ext cx="319400" cy="319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09750" y="3576365"/>
            <a:ext cx="2053244" cy="71847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80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0577"/>
              </p:ext>
            </p:extLst>
          </p:nvPr>
        </p:nvGraphicFramePr>
        <p:xfrm>
          <a:off x="8562975" y="1905000"/>
          <a:ext cx="3384376" cy="1868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사이드바에서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강좌관리를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선택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담당교수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강의명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이수구분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계획서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승인상태를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볼 수 있다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교수가 보내는 수강신청에 대해 수락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/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거절을 할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 있다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파일을 다운로드해 강의 계획서를 볼 수 있다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수락 버튼 클릭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교수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강의 등록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거절 버튼 클릭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삭제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파일 버튼 클릭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강의계획서 다운로드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강좌관리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2466438"/>
            <a:ext cx="5496692" cy="258163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5143500" y="3467101"/>
            <a:ext cx="695325" cy="34419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967501" y="3963531"/>
            <a:ext cx="738100" cy="32272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05326" y="4429126"/>
            <a:ext cx="538074" cy="3429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4962524" y="3305175"/>
            <a:ext cx="249035" cy="234344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5714999" y="3829050"/>
            <a:ext cx="249035" cy="234344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3648074" y="4238625"/>
            <a:ext cx="249035" cy="234344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36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2017806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673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관리자는 학생들이 설문 조사를 할 수 있는 설문 조사 생성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제목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설명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선택지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유형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날짜 를 작성 및 선택하여 설문 조사 추가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조사 선택지 추가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유형 선택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-&gt;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급식 만족도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학교 운영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평가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일반 설문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조사 추가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6" y="1990725"/>
            <a:ext cx="2213520" cy="486603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713337" y="4727332"/>
            <a:ext cx="598516" cy="2161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2224208" y="4625722"/>
            <a:ext cx="197901" cy="20321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30034" y="5146393"/>
            <a:ext cx="1573196" cy="2161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1088155" y="5001768"/>
            <a:ext cx="197901" cy="20321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60" y="2461372"/>
            <a:ext cx="3071462" cy="3727718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4084108" y="4423740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6320" y="2725244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651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54586"/>
              </p:ext>
            </p:extLst>
          </p:nvPr>
        </p:nvGraphicFramePr>
        <p:xfrm>
          <a:off x="8562975" y="1905000"/>
          <a:ext cx="3384376" cy="3158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 페이지 내 수강 강의 목록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 페이지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사이드바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학습 현황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강의 목록 조회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수강 신청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교수가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등록한 강의 수강 신청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프로젝트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프로젝트 파일 업로드 및 팀원 목록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설문 및 평가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평가 및 일반 설문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쪽지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쪽지 페이지로 이동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Kocw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업로드된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비디오 목록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화상강의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화상강의로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이동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검색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및 수강 신청 상태 표시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강좌명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승인 상태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 </a:t>
                      </a:r>
                      <a:r>
                        <a:rPr kumimoji="1" lang="ko-KR" altLang="en-US" sz="85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세부페이지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이동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학습 현황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1899910"/>
            <a:ext cx="8286750" cy="459105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06712" y="2508961"/>
            <a:ext cx="1212537" cy="225353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76225" y="2357798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45262" y="2880437"/>
            <a:ext cx="1879287" cy="112006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3911912" y="2726729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083455" y="4145993"/>
            <a:ext cx="1879287" cy="70223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3950105" y="405546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5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837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학생의 강좌 세부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Q&amp;A,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출석 현황 이동 가능</a:t>
                      </a:r>
                      <a:endParaRPr lang="en-US" altLang="ko-KR" sz="850" b="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주차별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영상 및 </a:t>
                      </a:r>
                      <a:r>
                        <a:rPr lang="ko-KR" altLang="en-US" sz="850" b="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업로드된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자료 열람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강좌의 정보 표시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공지사항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출석 현황 이동 기능</a:t>
                      </a:r>
                      <a:endParaRPr lang="en-US" altLang="ko-KR" sz="850" b="0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영상 및 자료 열람 가능</a:t>
                      </a:r>
                      <a:endParaRPr lang="ko-KR" altLang="en-US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공지사항 열람 가능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및 번호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작성자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작성일 확인</a:t>
                      </a:r>
                      <a:endParaRPr lang="ko-KR" altLang="en-US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이동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문제 풀이 및 제출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02091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업로드 및 제출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31402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작성 및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27163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강좌 세부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590" y="1908568"/>
            <a:ext cx="2773737" cy="1630876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3389298" y="2502867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11537" y="2586568"/>
            <a:ext cx="1757843" cy="39117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4587526" y="243540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00" y="3599102"/>
            <a:ext cx="2745672" cy="1637404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 rot="1250761">
            <a:off x="3605369" y="3653573"/>
            <a:ext cx="1658821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63550" y="4311328"/>
            <a:ext cx="2745673" cy="62518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5526130" y="4193363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366" y="5297398"/>
            <a:ext cx="2755364" cy="1560602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 rot="2355427">
            <a:off x="3221631" y="4314561"/>
            <a:ext cx="1835683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15218" y="5580439"/>
            <a:ext cx="1757843" cy="111403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순서도: 연결자 23"/>
          <p:cNvSpPr/>
          <p:nvPr/>
        </p:nvSpPr>
        <p:spPr>
          <a:xfrm>
            <a:off x="5109578" y="5494714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23" y="2125664"/>
            <a:ext cx="2801634" cy="13875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30037" y="2061585"/>
            <a:ext cx="806335" cy="147785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1176252" y="19299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81" y="3930177"/>
            <a:ext cx="1763955" cy="1258470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 rot="5400000">
            <a:off x="780721" y="3597751"/>
            <a:ext cx="275007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06259" y="4187060"/>
            <a:ext cx="877564" cy="776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순서도: 연결자 27"/>
          <p:cNvSpPr/>
          <p:nvPr/>
        </p:nvSpPr>
        <p:spPr>
          <a:xfrm>
            <a:off x="433047" y="40656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79" y="4629894"/>
            <a:ext cx="2277517" cy="1270046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2167903" y="4791076"/>
            <a:ext cx="2061056" cy="87934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순서도: 연결자 30"/>
          <p:cNvSpPr/>
          <p:nvPr/>
        </p:nvSpPr>
        <p:spPr>
          <a:xfrm>
            <a:off x="2052816" y="4661499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 rot="3718962">
            <a:off x="2100771" y="3919809"/>
            <a:ext cx="833400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31459"/>
              </p:ext>
            </p:extLst>
          </p:nvPr>
        </p:nvGraphicFramePr>
        <p:xfrm>
          <a:off x="8562975" y="1905000"/>
          <a:ext cx="3384376" cy="169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학생의 강좌 세부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동영상 클릭 시 새 페이지에서 동영상 재생 및 자동 출결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해당 강좌의 정보 표시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영상 및 자료 열람 가능</a:t>
                      </a:r>
                      <a:endParaRPr lang="ko-KR" altLang="en-US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영상 재생 및 자동 출석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강좌 세부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3" y="2125664"/>
            <a:ext cx="2801634" cy="138754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330037" y="2061585"/>
            <a:ext cx="806335" cy="147785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1176252" y="19299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 rot="2533499">
            <a:off x="2358286" y="3489615"/>
            <a:ext cx="275007" cy="24684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633" y="3708958"/>
            <a:ext cx="5736730" cy="2903133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2572790" y="3708958"/>
            <a:ext cx="5732573" cy="290313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2526774" y="3673313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3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841" y="2094337"/>
            <a:ext cx="5054067" cy="1952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87" y="2081079"/>
            <a:ext cx="3059146" cy="243493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24368"/>
              </p:ext>
            </p:extLst>
          </p:nvPr>
        </p:nvGraphicFramePr>
        <p:xfrm>
          <a:off x="8562975" y="1905000"/>
          <a:ext cx="3384376" cy="169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학생의 강좌 세부 페이지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동영상 클릭 시 새 페이지에서 동영상 재생 및 자동 출결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동영상을 인식 및 기존 출결 상태 확인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진도율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계산 및 </a:t>
                      </a:r>
                      <a:r>
                        <a:rPr lang="ko-KR" altLang="en-US" sz="850" b="1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진도율이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지정해둔 수치를 넘을 시 출석</a:t>
                      </a:r>
                      <a:r>
                        <a:rPr lang="en-US" altLang="ko-KR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API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호출</a:t>
                      </a:r>
                      <a:endParaRPr lang="ko-KR" altLang="en-US" sz="85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강좌 세부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08312" y="2081079"/>
            <a:ext cx="3166161" cy="243493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80895" y="1929916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574473" y="2081079"/>
            <a:ext cx="4988502" cy="451363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ㅏ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순서도: 연결자 33"/>
          <p:cNvSpPr/>
          <p:nvPr/>
        </p:nvSpPr>
        <p:spPr>
          <a:xfrm>
            <a:off x="3447056" y="1936545"/>
            <a:ext cx="307570" cy="30232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626" y="4227239"/>
            <a:ext cx="3494072" cy="23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6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5033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2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7916334" y="223448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https://github.com/choiJunyeong-000/first-test-project</a:t>
            </a:r>
            <a:endParaRPr lang="en-US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2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18333" y="783036"/>
            <a:ext cx="457200" cy="2184111"/>
          </a:xfrm>
          <a:prstGeom prst="rect">
            <a:avLst/>
          </a:prstGeom>
        </p:spPr>
      </p:pic>
      <p:pic>
        <p:nvPicPr>
          <p:cNvPr id="73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18335" y="4924676"/>
            <a:ext cx="457200" cy="2184112"/>
          </a:xfrm>
          <a:prstGeom prst="rect">
            <a:avLst/>
          </a:prstGeom>
        </p:spPr>
      </p:pic>
      <p:pic>
        <p:nvPicPr>
          <p:cNvPr id="74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32927" y="880512"/>
            <a:ext cx="457200" cy="2093876"/>
          </a:xfrm>
          <a:prstGeom prst="rect">
            <a:avLst/>
          </a:prstGeom>
        </p:spPr>
      </p:pic>
      <p:pic>
        <p:nvPicPr>
          <p:cNvPr id="80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63401" y="826915"/>
            <a:ext cx="457200" cy="2094588"/>
          </a:xfrm>
          <a:prstGeom prst="rect">
            <a:avLst/>
          </a:prstGeom>
        </p:spPr>
      </p:pic>
      <p:pic>
        <p:nvPicPr>
          <p:cNvPr id="8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471605" y="4963488"/>
            <a:ext cx="457200" cy="2078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2652" y="1790399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PM_</a:t>
            </a:r>
            <a:r>
              <a:rPr lang="ko-KR" altLang="en-US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최준영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045536" y="1729861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이수민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889113" y="1771987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고태연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5376418" y="2288599"/>
            <a:ext cx="900000" cy="900000"/>
          </a:xfrm>
          <a:prstGeom prst="ellipse">
            <a:avLst/>
          </a:prstGeom>
          <a:blipFill>
            <a:blip r:embed="rId5"/>
            <a:srcRect/>
            <a:stretch>
              <a:fillRect l="-14197" t="-15278" r="-14197" b="-1527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9356578" y="2308775"/>
            <a:ext cx="900000" cy="9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5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07930" y="4944795"/>
            <a:ext cx="457200" cy="2143876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8661114" y="3182077"/>
            <a:ext cx="220410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설계 및 기능 구현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 수강 강의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수강중인 강의와 승인 상태 및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강의실 이동 기능 추가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설문조사 페이지 설계 및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1.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페이지에서 설문조사를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추가하는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2.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페이지에서 강의평가 및 설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문 조사 탭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페이지 설계 및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1.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페이지에서 강의에 맞는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생성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2.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팀에 맞는 멤버 추가 및 권한 부여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3.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제출 및 제출 확인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4.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교수에서 제출 내역을 확인 후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 및 평가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 설계 및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1.  Socket.io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이용한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채팅 기능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2.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최근 대화부터 내림차순 정렬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읽지 않은 대화가 있다면 우선순위⬆️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3.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대화는 말 풍선 형식으로 보낸 시간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읽음 유무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를 포함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과제 제출 페이지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1. API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호출을 이용해 과제를 제출하고        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다운로드 할 수 있는  페이지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13847" y="3208775"/>
            <a:ext cx="222514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인증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 설계 및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시큐리티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코드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en-US" altLang="ko-KR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jwt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토큰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쿠키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토큰을 이용한 로컬에서의 정보 유지 및 활용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쿠키를 이용한 </a:t>
            </a: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포트간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정보 유지 및 활용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en-US" altLang="ko-KR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Docker,openVidu,LiveKit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모듈을 이용한 실시간 화상통화 및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 공유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채팅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화면 녹화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en-US" altLang="ko-KR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MediaStreamRecordingAPI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이용하여 화상강의 화면을 녹화 및 저장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출석 관리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동영상 업로드 후 영상 진행도 추적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 수치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(90%) </a:t>
            </a: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넘을시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자동으로 출석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시험풀이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채점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학생측에서 문제 풀이 및 객관식은 자동으로 채점 후 점수 저장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교수측에서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제출한 학생의 정보를 불러와 서술형 채점 후 점수 저장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 신청 기능 구현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학생측에서 승인된 강의에 수강신청 및 취소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상태에 따른 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변경 및 기능 변경</a:t>
            </a:r>
            <a:b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7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교수측에서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신청한 학생의 정보 변경 가능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(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승인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): (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거절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코드 검수 및 디버깅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03002" y="2382736"/>
            <a:ext cx="2445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페이지 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(Context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1.JWT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토큰 발행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보안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SecurityConfig,WebConfig,Cors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PasswordEncoder,Role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추가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차등설계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중복방지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및 유효성 체크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로그아웃</a:t>
            </a: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권한설정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Professor,Student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정보 수정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비밀번호는 수정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Redis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연결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-&gt;Glances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모니터링 시스템 설계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모니터링 페이지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차트화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온라인 강의 관리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파일 업로드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진도율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추적 및 저장 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출석체크 및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출석상태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저장 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-&gt;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부정출석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</a:t>
            </a:r>
            <a: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수락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거절</a:t>
            </a: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개설 및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신청기능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계획서 첨부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문제 출제 및 객관식 자동 채점 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 승인 및 거절</a:t>
            </a: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수강신청 기능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출석 체크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Kocw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일부 시용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UI/UX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해더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사이드바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구현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기능에 맞는 페이지 구현</a:t>
            </a:r>
            <a:endParaRPr lang="en-US" altLang="ko-KR" sz="7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품질관리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분석 및 오류 검출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7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전체 코드 검수 및 디버깅</a:t>
            </a:r>
            <a: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7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7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5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134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5204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수강 신청 상태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수강 신청 및 수강 신청 상태 확인 가능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39949"/>
            <a:ext cx="8285538" cy="459737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257450" y="3766975"/>
            <a:ext cx="6805895" cy="167786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1176252" y="3699164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97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3" y="2081078"/>
            <a:ext cx="4347556" cy="198033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690171"/>
              </p:ext>
            </p:extLst>
          </p:nvPr>
        </p:nvGraphicFramePr>
        <p:xfrm>
          <a:off x="8562975" y="1905000"/>
          <a:ext cx="33843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134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5204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수강 신청 상태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강의의 상태와 학생의 수강신청 상태의 따른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3702" y="2081078"/>
            <a:ext cx="4484023" cy="198033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423950" y="1999969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1" y="4142522"/>
            <a:ext cx="4864920" cy="1651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02" y="2081078"/>
            <a:ext cx="2760206" cy="36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0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38" y="2075082"/>
            <a:ext cx="3618591" cy="1181303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12964"/>
              </p:ext>
            </p:extLst>
          </p:nvPr>
        </p:nvGraphicFramePr>
        <p:xfrm>
          <a:off x="8562975" y="1905000"/>
          <a:ext cx="3384376" cy="2726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1341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95204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수강 신청 상태 및 관리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프론트에서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memberId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courseId</a:t>
                      </a:r>
                      <a:r>
                        <a:rPr lang="ko-KR" altLang="en-US" sz="85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함께 백에 요청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받은 멤버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강의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함께 서비스의 </a:t>
                      </a:r>
                      <a:r>
                        <a:rPr lang="en-US" altLang="ko-KR" sz="85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studentEnorll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요청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521018"/>
                  </a:ext>
                </a:extLst>
              </a:tr>
              <a:tr h="4871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학생의 수강 상태를 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PENDING(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대기중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변경 후 </a:t>
                      </a:r>
                      <a:r>
                        <a:rPr lang="en-US" altLang="ko-KR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</a:t>
                      </a:r>
                      <a:r>
                        <a:rPr lang="ko-KR" altLang="en-US" sz="85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 저장</a:t>
                      </a:r>
                      <a:endParaRPr lang="ko-KR" altLang="en-US" sz="85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74440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2239" y="2021304"/>
            <a:ext cx="3373798" cy="123508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136253" y="1924311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29" y="2046242"/>
            <a:ext cx="4122853" cy="16980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41" y="4283522"/>
            <a:ext cx="4972050" cy="1066800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875378" y="2021304"/>
            <a:ext cx="4171342" cy="163629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3797791" y="1924311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29541" y="4283520"/>
            <a:ext cx="4972050" cy="106680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/>
          <p:cNvSpPr/>
          <p:nvPr/>
        </p:nvSpPr>
        <p:spPr>
          <a:xfrm>
            <a:off x="1390303" y="4196456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4638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탭을 이용한 자연스러운 전환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탭에 파일 업로드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내역 확인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61" y="2081079"/>
            <a:ext cx="4890141" cy="39583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80389" y="2524427"/>
            <a:ext cx="1463041" cy="28674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312827" y="2402789"/>
            <a:ext cx="200959" cy="21264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813" y="2882189"/>
            <a:ext cx="2804784" cy="190472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5640020" y="3313785"/>
            <a:ext cx="990776" cy="2419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/>
          <p:cNvSpPr/>
          <p:nvPr/>
        </p:nvSpPr>
        <p:spPr>
          <a:xfrm>
            <a:off x="5539540" y="3207461"/>
            <a:ext cx="200959" cy="21264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069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4638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/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탭을 이용한 자연스러운 전환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탭에 파일 업로드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내역 확인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61" y="2081079"/>
            <a:ext cx="4890141" cy="39583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138221" y="5604127"/>
            <a:ext cx="358446" cy="26266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028" y="1899911"/>
            <a:ext cx="3030506" cy="2541715"/>
          </a:xfrm>
          <a:prstGeom prst="rect">
            <a:avLst/>
          </a:prstGeom>
        </p:spPr>
      </p:pic>
      <p:sp>
        <p:nvSpPr>
          <p:cNvPr id="17" name="순서도: 연결자 16"/>
          <p:cNvSpPr/>
          <p:nvPr/>
        </p:nvSpPr>
        <p:spPr>
          <a:xfrm>
            <a:off x="3018542" y="5431532"/>
            <a:ext cx="202522" cy="21356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553694" y="3474720"/>
            <a:ext cx="600572" cy="25633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6396869" y="3335731"/>
            <a:ext cx="244608" cy="22004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084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894638"/>
            <a:ext cx="8286750" cy="4877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/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탭을 이용한 자연스러운 전환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탭에 파일 업로드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내역 확인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내 팀 목록에서 팀 선택 시 팀에 맞는 프로젝트 화면 변경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버튼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가능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제출 내역 버튼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제출 내역 확인 가능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 flipH="1">
            <a:off x="380389" y="2509113"/>
            <a:ext cx="65837" cy="45719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61" y="2081079"/>
            <a:ext cx="4890141" cy="395830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634764" y="5629413"/>
            <a:ext cx="571476" cy="26266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3533503" y="5497347"/>
            <a:ext cx="202522" cy="21356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78" y="2284603"/>
            <a:ext cx="2671004" cy="140621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576695" y="2299131"/>
            <a:ext cx="2733372" cy="139169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/>
          <p:cNvSpPr/>
          <p:nvPr/>
        </p:nvSpPr>
        <p:spPr>
          <a:xfrm>
            <a:off x="5518478" y="2081079"/>
            <a:ext cx="204673" cy="218052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065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평가와 일반 설문으로 구분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설문 시작 시 설문 목록 선택가능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버튼으로 제출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중복 체크로 한번 했던 설문은 설문 불가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9" y="2685728"/>
            <a:ext cx="3086738" cy="27325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05" y="2466272"/>
            <a:ext cx="3692352" cy="36103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143917" y="2916821"/>
            <a:ext cx="743405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06188" y="2745064"/>
            <a:ext cx="772666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317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045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</a:tblGrid>
              <a:tr h="2588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평가와 일반 설문으로 구분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설문 시작 시 설문 목록 선택가능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버튼으로 제출 가능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중복 체크로 한번 했던 설문은 설문 불가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079"/>
            <a:ext cx="3692352" cy="36103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1846176" y="3774945"/>
            <a:ext cx="670253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46" y="2252554"/>
            <a:ext cx="2882097" cy="132853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5273310" y="2808804"/>
            <a:ext cx="854353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959" y="3943700"/>
            <a:ext cx="1777706" cy="246596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4052621" y="5989697"/>
            <a:ext cx="431597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049" y="4225640"/>
            <a:ext cx="2481375" cy="7035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216" y="5153094"/>
            <a:ext cx="2458208" cy="74815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 rot="19053791">
            <a:off x="5020438" y="5195618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20474333">
            <a:off x="5173432" y="5575009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604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276225" y="1904999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800" y="2495677"/>
            <a:ext cx="2908267" cy="38333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3" y="2484917"/>
            <a:ext cx="2751734" cy="3844112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3660809" y="4038145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10800000">
            <a:off x="3649552" y="4395565"/>
            <a:ext cx="34713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8621573" y="1899911"/>
          <a:ext cx="3384376" cy="2138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905">
                  <a:extLst>
                    <a:ext uri="{9D8B030D-6E8A-4147-A177-3AD203B41FA5}">
                      <a16:colId xmlns:a16="http://schemas.microsoft.com/office/drawing/2014/main" val="3537380973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520783575"/>
                    </a:ext>
                  </a:extLst>
                </a:gridCol>
              </a:tblGrid>
              <a:tr h="4095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625154"/>
                  </a:ext>
                </a:extLst>
              </a:tr>
              <a:tr h="131921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실시간 채팅 기능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전송 시간 및 읽음 여부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쪽지 함 우선순위는 가장 최근 연락 순으로 내림차순 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안 읽은 메시지는 최우선 순위로 둠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엔터입력으로 메시지 전송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117548"/>
                  </a:ext>
                </a:extLst>
              </a:tr>
              <a:tr h="4095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몇 개의 메시지를 안 읽었는지 표시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97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909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0838-4BFF-2476-A837-2FC03F22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831C5AB-37D5-371C-FE68-1EDDCB8F1F8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FC820-ACFA-3822-7513-E3F5EA7026BA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1642BC-4826-94AC-A82C-5F8EC5538CA5}"/>
              </a:ext>
            </a:extLst>
          </p:cNvPr>
          <p:cNvSpPr/>
          <p:nvPr/>
        </p:nvSpPr>
        <p:spPr>
          <a:xfrm>
            <a:off x="166497" y="189991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AE81908-B760-0DD3-B45F-CCD64A225D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866292"/>
          <a:ext cx="3384376" cy="2478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03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861873">
                  <a:extLst>
                    <a:ext uri="{9D8B030D-6E8A-4147-A177-3AD203B41FA5}">
                      <a16:colId xmlns:a16="http://schemas.microsoft.com/office/drawing/2014/main" val="1909543136"/>
                    </a:ext>
                  </a:extLst>
                </a:gridCol>
              </a:tblGrid>
              <a:tr h="61627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246381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실시간 채팅 기능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전송 시간 및 읽음 여부 구현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쪽지 함 우선순위는 가장 최근 연락 순으로 내림차순 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안 읽은 메시지는 최우선 순위로 둠</a:t>
                      </a:r>
                      <a:endParaRPr lang="en-US" altLang="ko-KR" sz="850" b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엔터입력으로 메시지 전송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298089"/>
                  </a:ext>
                </a:extLst>
              </a:tr>
              <a:tr h="6162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몇 개의 메시지를 안 읽었는지 표시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6802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32BA72-6440-A3E2-07E8-A19FFB9A2DFF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7E55F-206E-CA76-3E7C-65A9650F7A0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70" y="2618325"/>
            <a:ext cx="3945197" cy="343044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924462" y="3438446"/>
            <a:ext cx="977490" cy="34351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457" y="2820860"/>
            <a:ext cx="2578541" cy="103425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452007" y="3189428"/>
            <a:ext cx="680314" cy="53401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49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2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8101857" y="191087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altLang="ko-KR" sz="1200" dirty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https://github.com/choiJunyeong-000/first-test-project</a:t>
            </a:r>
            <a:endParaRPr lang="en-US" altLang="ko-KR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0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49934" y="886551"/>
            <a:ext cx="457200" cy="2086495"/>
          </a:xfrm>
          <a:prstGeom prst="rect">
            <a:avLst/>
          </a:prstGeom>
        </p:spPr>
      </p:pic>
      <p:pic>
        <p:nvPicPr>
          <p:cNvPr id="7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49937" y="4978240"/>
            <a:ext cx="457200" cy="2086495"/>
          </a:xfrm>
          <a:prstGeom prst="rect">
            <a:avLst/>
          </a:prstGeom>
        </p:spPr>
      </p:pic>
      <p:pic>
        <p:nvPicPr>
          <p:cNvPr id="72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74990" y="879994"/>
            <a:ext cx="457200" cy="2099610"/>
          </a:xfrm>
          <a:prstGeom prst="rect">
            <a:avLst/>
          </a:prstGeom>
        </p:spPr>
      </p:pic>
      <p:pic>
        <p:nvPicPr>
          <p:cNvPr id="73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074992" y="4971683"/>
            <a:ext cx="457200" cy="2099610"/>
          </a:xfrm>
          <a:prstGeom prst="rect">
            <a:avLst/>
          </a:prstGeom>
        </p:spPr>
      </p:pic>
      <p:pic>
        <p:nvPicPr>
          <p:cNvPr id="74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4910" y="827745"/>
            <a:ext cx="457200" cy="2204105"/>
          </a:xfrm>
          <a:prstGeom prst="rect">
            <a:avLst/>
          </a:prstGeom>
        </p:spPr>
      </p:pic>
      <p:pic>
        <p:nvPicPr>
          <p:cNvPr id="78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570004" y="909433"/>
            <a:ext cx="457200" cy="2040729"/>
          </a:xfrm>
          <a:prstGeom prst="rect">
            <a:avLst/>
          </a:prstGeom>
        </p:spPr>
      </p:pic>
      <p:pic>
        <p:nvPicPr>
          <p:cNvPr id="79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634514" y="5065632"/>
            <a:ext cx="457200" cy="1911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9603" y="1784203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원종혁</a:t>
            </a:r>
            <a:endParaRPr lang="ko-KR" altLang="en-US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22517" y="1785450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혁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92169" y="1785450"/>
            <a:ext cx="1487979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전성욱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079288" y="1784203"/>
            <a:ext cx="1425856" cy="37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PA_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황수민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353510" y="2317473"/>
            <a:ext cx="900000" cy="9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853590" y="2319584"/>
            <a:ext cx="900000" cy="900000"/>
          </a:xfrm>
          <a:prstGeom prst="ellipse">
            <a:avLst/>
          </a:prstGeom>
          <a:blipFill>
            <a:blip r:embed="rId6"/>
            <a:srcRect/>
            <a:stretch>
              <a:fillRect l="-14197" t="-15278" r="-14197" b="-1527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6530767" y="2319584"/>
            <a:ext cx="900000" cy="900000"/>
          </a:xfrm>
          <a:prstGeom prst="ellipse">
            <a:avLst/>
          </a:prstGeom>
          <a:blipFill>
            <a:blip r:embed="rId7"/>
            <a:srcRect/>
            <a:stretch>
              <a:fillRect l="-18210" t="-8333" r="-18210" b="-8333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472462" y="2319584"/>
            <a:ext cx="900000" cy="900000"/>
            <a:chOff x="7806013" y="2443848"/>
            <a:chExt cx="1345844" cy="1313852"/>
          </a:xfrm>
        </p:grpSpPr>
        <p:sp>
          <p:nvSpPr>
            <p:cNvPr id="37" name="타원 36"/>
            <p:cNvSpPr/>
            <p:nvPr/>
          </p:nvSpPr>
          <p:spPr>
            <a:xfrm>
              <a:off x="7806013" y="2443848"/>
              <a:ext cx="1345843" cy="131385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7806014" y="2443849"/>
              <a:ext cx="1345843" cy="1313851"/>
            </a:xfrm>
            <a:prstGeom prst="ellipse">
              <a:avLst/>
            </a:prstGeom>
            <a:blipFill>
              <a:blip r:embed="rId8"/>
              <a:srcRect/>
              <a:stretch>
                <a:fillRect l="12552" t="2050" r="12552" b="2050"/>
              </a:stretch>
            </a:blip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45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74910" y="4919434"/>
            <a:ext cx="457200" cy="22041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1457" y="3217473"/>
            <a:ext cx="220410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메인 페이지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전체 공지사항 목록 페이지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강의실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 및 강의실 기능 구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공지사항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및 학생 </a:t>
            </a:r>
            <a:r>
              <a:rPr lang="en-US" altLang="ko-KR" sz="9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9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목록</a:t>
            </a:r>
            <a:r>
              <a:rPr lang="en-US" altLang="ko-KR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QnA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답변 관리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비디오 업로드 및 삭제 기능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</a:t>
            </a:r>
            <a:r>
              <a:rPr lang="ko-KR" altLang="en-US" sz="900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 기능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과제 </a:t>
            </a:r>
            <a:r>
              <a:rPr lang="ko-KR" altLang="en-US" sz="9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 기능 구현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</a:t>
            </a:r>
            <a:endParaRPr lang="en-US" altLang="ko-KR" sz="9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1 .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삭제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54288" y="3217473"/>
            <a:ext cx="22041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데이터베이스 구조 및 설계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초반 데이터베이스 구조 통합 및 정리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초반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 통합 및  테스트 진행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수강신청 </a:t>
            </a:r>
            <a:r>
              <a:rPr lang="en-US" altLang="ko-KR" sz="9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api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연결 및 구현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현황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수강신청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 프로젝트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설문 및 평가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쪽지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수강 신청 승인 페이지 연결 및 구현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ko-KR" altLang="en-US" sz="9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회원목록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수정 기능 수정</a:t>
            </a:r>
            <a:endParaRPr lang="en-US" altLang="ko-KR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 페이지 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목록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 추가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KOCW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관리</a:t>
            </a:r>
            <a:r>
              <a:rPr lang="en-US" altLang="ko-KR" sz="9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9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35286" y="3207563"/>
            <a:ext cx="22041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데이터베이스 관계 설정 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페이지 구조 및 설계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UI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생성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문제 생성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조회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채점 및 조회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시험 페이지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성적 페이지 설계 및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성적 조회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성적 부여 기능 구현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부정행위 방지 기능 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텍스트 인식 불가</a:t>
            </a: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9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우클릭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불가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8778239" y="3217473"/>
            <a:ext cx="220410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모니터링 및 알림 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자원 모니터링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장애 예방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SMS/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이메일 알림 기능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과부하 기준 설정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2.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모니터링 페이지 구현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3.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 과부하 기준 초과 시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SMS/Email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알림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관리 기능 및 페이지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1.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시험 생성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조회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기능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2.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생성된 시험 문제 출제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3.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출제 시 문제 번호 클릭하면 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및 삭제 가능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페이지 각 강의 별 수강생 및 출결 확인 기능 및 페이지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" indent="-171450">
              <a:buFont typeface="함초롬돋움" panose="020B0604000101010101" pitchFamily="50" charset="-127"/>
              <a:buChar char="⁃"/>
            </a:pP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페이지 각 강의 별 출결 확인</a:t>
            </a:r>
            <a:r>
              <a:rPr lang="en-US" altLang="ko-KR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및 페이지</a:t>
            </a:r>
            <a:endParaRPr lang="en-US" altLang="ko-KR" sz="9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91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32" y="2419446"/>
            <a:ext cx="3477110" cy="35819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867698"/>
              </p:ext>
            </p:extLst>
          </p:nvPr>
        </p:nvGraphicFramePr>
        <p:xfrm>
          <a:off x="8562975" y="1905000"/>
          <a:ext cx="3384376" cy="1286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KOCW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페이지 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진도율과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출석 현황을 확인가능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KOCW </a:t>
            </a:r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41732" y="2419446"/>
            <a:ext cx="3477110" cy="339159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2568633" y="2268676"/>
            <a:ext cx="278475" cy="30154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3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846320" y="2725244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280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53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제목 작성 및 강의 계획서를 첨부하여 관리자에게 요청 진행</a:t>
                      </a:r>
                      <a:endParaRPr lang="en-US" altLang="ko-KR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계획서 첨부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신청 시 관리자 확인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강의 등록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B6802-5C7C-F1AC-ABD5-7EAA486F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0" y="2295106"/>
            <a:ext cx="8318326" cy="3942314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D9C8FF8A-0C40-CAE4-59AD-B40244372715}"/>
              </a:ext>
            </a:extLst>
          </p:cNvPr>
          <p:cNvSpPr/>
          <p:nvPr/>
        </p:nvSpPr>
        <p:spPr>
          <a:xfrm>
            <a:off x="3742266" y="4995333"/>
            <a:ext cx="1498599" cy="28786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59ECA4C1-B8D7-F8D0-66E9-EC09292A4436}"/>
              </a:ext>
            </a:extLst>
          </p:cNvPr>
          <p:cNvSpPr/>
          <p:nvPr/>
        </p:nvSpPr>
        <p:spPr>
          <a:xfrm>
            <a:off x="3809999" y="4724400"/>
            <a:ext cx="410103" cy="16869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0778E0A-7C35-D545-D313-FDCBF5BE34DD}"/>
              </a:ext>
            </a:extLst>
          </p:cNvPr>
          <p:cNvSpPr/>
          <p:nvPr/>
        </p:nvSpPr>
        <p:spPr>
          <a:xfrm>
            <a:off x="3628748" y="4513718"/>
            <a:ext cx="227036" cy="210682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E2CA88B-5E26-1CB2-E073-A5651BFA357A}"/>
              </a:ext>
            </a:extLst>
          </p:cNvPr>
          <p:cNvSpPr/>
          <p:nvPr/>
        </p:nvSpPr>
        <p:spPr>
          <a:xfrm>
            <a:off x="5139267" y="4893096"/>
            <a:ext cx="231311" cy="217191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437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관리자가 해당 강의 승인 시 강의실 입장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강의실 입장 클릭 시 해당 강의 학습관리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강의 목록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D7FF34-503B-B17D-26EA-6D2D4CEC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81079"/>
            <a:ext cx="7341484" cy="4067261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69B3351A-3922-BA80-3941-B2666B4A1159}"/>
              </a:ext>
            </a:extLst>
          </p:cNvPr>
          <p:cNvSpPr/>
          <p:nvPr/>
        </p:nvSpPr>
        <p:spPr>
          <a:xfrm>
            <a:off x="939800" y="4783667"/>
            <a:ext cx="2904065" cy="436033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0B86FD2A-7AC7-4AB6-8B8D-AA550FDE0B98}"/>
              </a:ext>
            </a:extLst>
          </p:cNvPr>
          <p:cNvSpPr/>
          <p:nvPr/>
        </p:nvSpPr>
        <p:spPr>
          <a:xfrm>
            <a:off x="788182" y="4572000"/>
            <a:ext cx="303236" cy="287867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321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59800" y="1904999"/>
          <a:ext cx="3387551" cy="3440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31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33324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097815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수업 리스트를 주차 별로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강좌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출석 현황 이동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관리로 팀 프로젝트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 기능으로 학생 그룹화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 비디오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 업로드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비디오 업로드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선택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제목 내용 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497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및 활동 추가 클릭 시 강의 비디오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업로드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497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닫기 버튼 클릭 시 다시 자료 및 활동 추가 버튼 활성화와 동시에 해당 주차 간소화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311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관리자 버전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화면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311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비디오 업로드 클릭 시 강의 업로드 완료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283659"/>
                  </a:ext>
                </a:extLst>
              </a:tr>
              <a:tr h="311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톱니바퀴 버튼 클릭 시 공지사항 추가 가능</a:t>
                      </a:r>
                      <a:endParaRPr kumimoji="1" lang="en-US" altLang="ko-KR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4534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학습관리 페이지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(1/2)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49CAFF-8A8E-1916-B110-F8875608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sp>
        <p:nvSpPr>
          <p:cNvPr id="6" name="모서리가 둥근 직사각형 9">
            <a:extLst>
              <a:ext uri="{FF2B5EF4-FFF2-40B4-BE49-F238E27FC236}">
                <a16:creationId xmlns:a16="http://schemas.microsoft.com/office/drawing/2014/main" id="{C85A0CC8-5BE8-A9C0-829B-972895D37C58}"/>
              </a:ext>
            </a:extLst>
          </p:cNvPr>
          <p:cNvSpPr/>
          <p:nvPr/>
        </p:nvSpPr>
        <p:spPr>
          <a:xfrm>
            <a:off x="1523999" y="4724401"/>
            <a:ext cx="812801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371600" y="454323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오른쪽 화살표 17">
            <a:extLst>
              <a:ext uri="{FF2B5EF4-FFF2-40B4-BE49-F238E27FC236}">
                <a16:creationId xmlns:a16="http://schemas.microsoft.com/office/drawing/2014/main" id="{B88E8775-AD90-7DC8-0BA2-4AD99729EA06}"/>
              </a:ext>
            </a:extLst>
          </p:cNvPr>
          <p:cNvSpPr/>
          <p:nvPr/>
        </p:nvSpPr>
        <p:spPr>
          <a:xfrm>
            <a:off x="2528384" y="4688455"/>
            <a:ext cx="572506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BBEA75-955D-CD46-7678-413A9B9A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026" t="1153" r="36042"/>
          <a:stretch/>
        </p:blipFill>
        <p:spPr>
          <a:xfrm>
            <a:off x="3165509" y="2153739"/>
            <a:ext cx="2349711" cy="4240079"/>
          </a:xfrm>
          <a:prstGeom prst="rect">
            <a:avLst/>
          </a:prstGeom>
        </p:spPr>
      </p:pic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E29EA91-8B10-76D8-9E80-9C701D9A9300}"/>
              </a:ext>
            </a:extLst>
          </p:cNvPr>
          <p:cNvSpPr/>
          <p:nvPr/>
        </p:nvSpPr>
        <p:spPr>
          <a:xfrm>
            <a:off x="3248919" y="5588000"/>
            <a:ext cx="2169748" cy="3809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ADC571E3-12A1-DC37-36DD-2ADEE8B6974E}"/>
              </a:ext>
            </a:extLst>
          </p:cNvPr>
          <p:cNvSpPr/>
          <p:nvPr/>
        </p:nvSpPr>
        <p:spPr>
          <a:xfrm>
            <a:off x="3361267" y="5285949"/>
            <a:ext cx="474133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254E5C4C-7D98-03BD-5FB1-5697D4056D82}"/>
              </a:ext>
            </a:extLst>
          </p:cNvPr>
          <p:cNvSpPr/>
          <p:nvPr/>
        </p:nvSpPr>
        <p:spPr>
          <a:xfrm>
            <a:off x="4148667" y="4517833"/>
            <a:ext cx="398767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CDFD9B80-7F78-893A-8A04-4DD0E7688E6E}"/>
              </a:ext>
            </a:extLst>
          </p:cNvPr>
          <p:cNvSpPr/>
          <p:nvPr/>
        </p:nvSpPr>
        <p:spPr>
          <a:xfrm>
            <a:off x="3964285" y="433863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6E80153-64AD-BA51-A0A6-B3FA79D69FD6}"/>
              </a:ext>
            </a:extLst>
          </p:cNvPr>
          <p:cNvSpPr/>
          <p:nvPr/>
        </p:nvSpPr>
        <p:spPr>
          <a:xfrm>
            <a:off x="3230424" y="507366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09A0CCC5-3955-758B-0234-09437D6646FC}"/>
              </a:ext>
            </a:extLst>
          </p:cNvPr>
          <p:cNvSpPr/>
          <p:nvPr/>
        </p:nvSpPr>
        <p:spPr>
          <a:xfrm>
            <a:off x="3067272" y="547370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3F6AFED-E58A-FC75-A4E1-F88F3E3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292" y="2153739"/>
            <a:ext cx="2617501" cy="3185401"/>
          </a:xfrm>
          <a:prstGeom prst="rect">
            <a:avLst/>
          </a:prstGeom>
        </p:spPr>
      </p:pic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A1F8B46D-4256-E60B-DEBF-8F901E86B39D}"/>
              </a:ext>
            </a:extLst>
          </p:cNvPr>
          <p:cNvSpPr/>
          <p:nvPr/>
        </p:nvSpPr>
        <p:spPr>
          <a:xfrm>
            <a:off x="5054463" y="4159478"/>
            <a:ext cx="398767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9BEBD820-08E7-B957-38C5-7CC7B379D1E5}"/>
              </a:ext>
            </a:extLst>
          </p:cNvPr>
          <p:cNvSpPr/>
          <p:nvPr/>
        </p:nvSpPr>
        <p:spPr>
          <a:xfrm>
            <a:off x="4843117" y="4033179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오른쪽 화살표 17">
            <a:extLst>
              <a:ext uri="{FF2B5EF4-FFF2-40B4-BE49-F238E27FC236}">
                <a16:creationId xmlns:a16="http://schemas.microsoft.com/office/drawing/2014/main" id="{1E40F92A-6CC6-5393-7181-D396C2C4F8E8}"/>
              </a:ext>
            </a:extLst>
          </p:cNvPr>
          <p:cNvSpPr/>
          <p:nvPr/>
        </p:nvSpPr>
        <p:spPr>
          <a:xfrm>
            <a:off x="5509835" y="4143573"/>
            <a:ext cx="378969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49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D9EA-B5DA-2CE1-D3AE-C084E302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9D1D007-9383-8005-2DA4-0B9924AB8158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CE915-4D5C-4BA0-C38F-8F35CADFFB53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3250DD-509A-DE0A-4EDD-4BA407999C8C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4B6D48F-9847-2676-BE43-FA3D63C6CD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9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-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가능 시작일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마감일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배점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게시판 생성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게시판 제목 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자료 및 활동 추가 클릭 시 강의 비디오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업로드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추가 버튼 클릭 시 과제 등록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저장 버튼 클릭 시 게시판 생성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77FB45E-97DD-7E08-E84C-7AEBF4793CB9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학습관리 페이지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(2/2)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41EA0-6041-CF76-0EFF-D1A9190A8146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CFE1A3-F72A-182F-2A3B-22A537FAE2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sp>
        <p:nvSpPr>
          <p:cNvPr id="3" name="모서리가 둥근 직사각형 9">
            <a:extLst>
              <a:ext uri="{FF2B5EF4-FFF2-40B4-BE49-F238E27FC236}">
                <a16:creationId xmlns:a16="http://schemas.microsoft.com/office/drawing/2014/main" id="{48548B26-D0B2-4A1F-A539-2AB8D6F63B90}"/>
              </a:ext>
            </a:extLst>
          </p:cNvPr>
          <p:cNvSpPr/>
          <p:nvPr/>
        </p:nvSpPr>
        <p:spPr>
          <a:xfrm>
            <a:off x="1523999" y="4724401"/>
            <a:ext cx="812801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9F10A2BC-B699-C7CF-A109-6B7546BD5BC4}"/>
              </a:ext>
            </a:extLst>
          </p:cNvPr>
          <p:cNvSpPr/>
          <p:nvPr/>
        </p:nvSpPr>
        <p:spPr>
          <a:xfrm>
            <a:off x="1371600" y="454323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오른쪽 화살표 17">
            <a:extLst>
              <a:ext uri="{FF2B5EF4-FFF2-40B4-BE49-F238E27FC236}">
                <a16:creationId xmlns:a16="http://schemas.microsoft.com/office/drawing/2014/main" id="{F12206D8-4DDE-18C1-0E0E-32B6FE74CFA8}"/>
              </a:ext>
            </a:extLst>
          </p:cNvPr>
          <p:cNvSpPr/>
          <p:nvPr/>
        </p:nvSpPr>
        <p:spPr>
          <a:xfrm>
            <a:off x="2528384" y="4688455"/>
            <a:ext cx="812800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575589-1C33-2A97-9F46-CDE5F147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36" y="1950176"/>
            <a:ext cx="2678801" cy="4776921"/>
          </a:xfrm>
          <a:prstGeom prst="rect">
            <a:avLst/>
          </a:prstGeom>
        </p:spPr>
      </p:pic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02560FDF-2235-C969-F553-2E794DEDD428}"/>
              </a:ext>
            </a:extLst>
          </p:cNvPr>
          <p:cNvSpPr/>
          <p:nvPr/>
        </p:nvSpPr>
        <p:spPr>
          <a:xfrm>
            <a:off x="3398035" y="5354918"/>
            <a:ext cx="2678801" cy="3809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A40EF274-4884-76F2-961E-75504BD6BE18}"/>
              </a:ext>
            </a:extLst>
          </p:cNvPr>
          <p:cNvSpPr/>
          <p:nvPr/>
        </p:nvSpPr>
        <p:spPr>
          <a:xfrm>
            <a:off x="3417199" y="6382146"/>
            <a:ext cx="2678801" cy="29752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6C5169E4-7888-CD51-A0A3-CF59D9B80CAE}"/>
              </a:ext>
            </a:extLst>
          </p:cNvPr>
          <p:cNvSpPr/>
          <p:nvPr/>
        </p:nvSpPr>
        <p:spPr>
          <a:xfrm>
            <a:off x="3248029" y="522712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A4843430-8415-1D0B-58E8-C6875F931C8E}"/>
              </a:ext>
            </a:extLst>
          </p:cNvPr>
          <p:cNvSpPr/>
          <p:nvPr/>
        </p:nvSpPr>
        <p:spPr>
          <a:xfrm>
            <a:off x="3276775" y="623305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36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6542"/>
              </p:ext>
            </p:extLst>
          </p:nvPr>
        </p:nvGraphicFramePr>
        <p:xfrm>
          <a:off x="8562975" y="1905000"/>
          <a:ext cx="3384376" cy="247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886921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콘텐츠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콘텐츠 업로드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콘텐츠 업로드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파일이 </a:t>
                      </a:r>
                      <a:r>
                        <a:rPr lang="ko-KR" altLang="en-US" sz="900" dirty="0" err="1" smtClean="0"/>
                        <a:t>업로드되면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C:/uploads</a:t>
                      </a:r>
                      <a:r>
                        <a:rPr lang="ko-KR" altLang="en-US" sz="900" dirty="0" smtClean="0"/>
                        <a:t>에 저장되도록 설정</a:t>
                      </a:r>
                      <a:endParaRPr lang="en-US" altLang="ko-KR" sz="900" dirty="0" smtClean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파일 이름은 </a:t>
                      </a:r>
                      <a:r>
                        <a:rPr lang="en-US" altLang="ko-KR" sz="900" dirty="0" smtClean="0"/>
                        <a:t>UUID</a:t>
                      </a:r>
                      <a:r>
                        <a:rPr lang="ko-KR" altLang="en-US" sz="900" dirty="0" smtClean="0"/>
                        <a:t>를 붙여서 중복을 방지했고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파일 </a:t>
                      </a:r>
                      <a:r>
                        <a:rPr lang="ko-KR" altLang="en-US" sz="900" dirty="0" smtClean="0"/>
                        <a:t>저장 후 </a:t>
                      </a:r>
                      <a:r>
                        <a:rPr lang="en-US" altLang="ko-KR" sz="900" dirty="0" smtClean="0"/>
                        <a:t>Content </a:t>
                      </a:r>
                      <a:r>
                        <a:rPr lang="ko-KR" altLang="en-US" sz="900" dirty="0" smtClean="0"/>
                        <a:t>객체를 만들어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ko-KR" altLang="en-US" sz="900" dirty="0" smtClean="0"/>
                        <a:t>정보 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콘텐츠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강의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업로드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5" y="2081079"/>
            <a:ext cx="4695047" cy="1911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5" y="4266893"/>
            <a:ext cx="4842453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014" y="2081079"/>
            <a:ext cx="3672991" cy="3876675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0" y="193981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6562" y="412032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4842452" y="193981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545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9402-25BA-706E-2E1C-D4C68281E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8D6BF41-5B0E-90D3-B3EB-C81166FAF782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17F07-42C0-B1C1-900D-8EBE582499AC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9F563A-7FB8-2DF9-FA50-E8920D2D6862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F4530DA-E3E7-BBF7-E476-7A99EBECA6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023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학습관리 페이지에서 자료 및 활동 추가 위에 생성된 과제 및 게시판 리스트 확인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등록된 과제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마감일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원하는 과제 평가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과제 제출 내역에서 제출한 학생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파일 경로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 시간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확인 후 다운로드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리스트 클릭 시 과제 평가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과제 평가하기 버튼 클릭 시 과제 제출 내역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버튼 클릭 시 제출한 과제 다운로드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C84A148-F156-9155-9B96-48B5553C57A7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과제 평가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85CD4-3973-D615-3C21-61CF882B2BD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E67810-A3A2-ED18-AC1F-A78890A9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93684"/>
            <a:ext cx="3926541" cy="20819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ECCF42-E14D-0E53-7F13-A24D53B7A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926" y="1899910"/>
            <a:ext cx="3080662" cy="3372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6EE2AB-E1D6-7660-1D6A-B8B5CFBC7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832" y="5271986"/>
            <a:ext cx="2701758" cy="1350879"/>
          </a:xfrm>
          <a:prstGeom prst="rect">
            <a:avLst/>
          </a:prstGeom>
        </p:spPr>
      </p:pic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6713EB2A-607F-9129-0EE0-68BFEEFFD20F}"/>
              </a:ext>
            </a:extLst>
          </p:cNvPr>
          <p:cNvSpPr/>
          <p:nvPr/>
        </p:nvSpPr>
        <p:spPr>
          <a:xfrm>
            <a:off x="1410231" y="3119120"/>
            <a:ext cx="1090922" cy="84327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B615888B-E911-78A4-EA2B-B18BCF3CB013}"/>
              </a:ext>
            </a:extLst>
          </p:cNvPr>
          <p:cNvSpPr/>
          <p:nvPr/>
        </p:nvSpPr>
        <p:spPr>
          <a:xfrm>
            <a:off x="1271845" y="3002275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F30C4571-329B-2698-3819-56A10428C6CB}"/>
              </a:ext>
            </a:extLst>
          </p:cNvPr>
          <p:cNvSpPr/>
          <p:nvPr/>
        </p:nvSpPr>
        <p:spPr>
          <a:xfrm>
            <a:off x="4202766" y="4824117"/>
            <a:ext cx="2834528" cy="29845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4515B18-AD90-FF2F-23D0-5E06D10267E0}"/>
              </a:ext>
            </a:extLst>
          </p:cNvPr>
          <p:cNvSpPr/>
          <p:nvPr/>
        </p:nvSpPr>
        <p:spPr>
          <a:xfrm>
            <a:off x="4064380" y="4679935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E7BB930C-276B-BCBA-5AB8-D14D8456BBF8}"/>
              </a:ext>
            </a:extLst>
          </p:cNvPr>
          <p:cNvSpPr/>
          <p:nvPr/>
        </p:nvSpPr>
        <p:spPr>
          <a:xfrm>
            <a:off x="4309215" y="6312307"/>
            <a:ext cx="2635375" cy="29845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7A0DF44-E8F5-77F1-321D-33013C05CAE7}"/>
              </a:ext>
            </a:extLst>
          </p:cNvPr>
          <p:cNvSpPr/>
          <p:nvPr/>
        </p:nvSpPr>
        <p:spPr>
          <a:xfrm>
            <a:off x="4145181" y="616521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오른쪽 화살표 17">
            <a:extLst>
              <a:ext uri="{FF2B5EF4-FFF2-40B4-BE49-F238E27FC236}">
                <a16:creationId xmlns:a16="http://schemas.microsoft.com/office/drawing/2014/main" id="{3B564662-464D-B953-1C70-48D1432C7323}"/>
              </a:ext>
            </a:extLst>
          </p:cNvPr>
          <p:cNvSpPr/>
          <p:nvPr/>
        </p:nvSpPr>
        <p:spPr>
          <a:xfrm rot="21047975">
            <a:off x="2655013" y="3299483"/>
            <a:ext cx="1328978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17">
            <a:extLst>
              <a:ext uri="{FF2B5EF4-FFF2-40B4-BE49-F238E27FC236}">
                <a16:creationId xmlns:a16="http://schemas.microsoft.com/office/drawing/2014/main" id="{F3BC028C-43FA-5B93-B850-E7ED9E562039}"/>
              </a:ext>
            </a:extLst>
          </p:cNvPr>
          <p:cNvSpPr/>
          <p:nvPr/>
        </p:nvSpPr>
        <p:spPr>
          <a:xfrm rot="5400000">
            <a:off x="5589776" y="5122900"/>
            <a:ext cx="149413" cy="15894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12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032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콘텐츠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업로드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과제 생성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과제 생성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Assignment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객체를 만들어 과제 정보 저장</a:t>
                      </a:r>
                      <a:endParaRPr kumimoji="1" lang="en-US" altLang="ko-KR" sz="85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과제 생성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8" y="1995508"/>
            <a:ext cx="3846021" cy="24548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19" y="4874466"/>
            <a:ext cx="7686675" cy="182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739" y="2737821"/>
            <a:ext cx="4114799" cy="820026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2033" y="188120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4032272" y="256637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93718" y="476016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209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29117-04CD-BD0E-2BA6-CAB423204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8B4D83E-6008-4244-E7B4-E61936CADD9D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89EE7-6C98-2DAE-BA73-6056AA988499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7E7F76-0D94-C6B7-D764-DFBAEF7B516A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01D6A9-16CF-C189-7877-4DBCAB009B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526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학습관리 페이지에서 자료 및 활동 추가 위에 생성된 과제 및 게시판 리스트 확인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게시글 목록에서 학생 및 교수가 쓴 게시글 확인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게시글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내용 기입하고 등록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리스트 클릭 시 게시글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 클릭 시 해당 게시글 확인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 버튼 클릭 시 게시글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글쓰기 버튼 클릭 시 게시글 작성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190345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취소 버튼 클릭 시 게시글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763419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등록하기 버튼 클릭 시 게시글 등록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2154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72AE39-71C3-FEED-F6CA-561D19B85C8C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D5D92-3D02-A594-AC5F-645EC4CE499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DDDED8-8211-EA6A-D547-8982E169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93684"/>
            <a:ext cx="3926541" cy="2081909"/>
          </a:xfrm>
          <a:prstGeom prst="rect">
            <a:avLst/>
          </a:prstGeom>
        </p:spPr>
      </p:pic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A24478BC-34C7-27FE-DA2C-40A83CA33D7F}"/>
              </a:ext>
            </a:extLst>
          </p:cNvPr>
          <p:cNvSpPr/>
          <p:nvPr/>
        </p:nvSpPr>
        <p:spPr>
          <a:xfrm>
            <a:off x="1456198" y="4007224"/>
            <a:ext cx="1090922" cy="62111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648623CE-1119-BF08-4BC7-874E00FB236C}"/>
              </a:ext>
            </a:extLst>
          </p:cNvPr>
          <p:cNvSpPr/>
          <p:nvPr/>
        </p:nvSpPr>
        <p:spPr>
          <a:xfrm>
            <a:off x="1284875" y="380537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9E3E144-41C7-A44C-9046-8C6F24F1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87" y="3241617"/>
            <a:ext cx="5329788" cy="1310397"/>
          </a:xfrm>
          <a:prstGeom prst="rect">
            <a:avLst/>
          </a:prstGeom>
        </p:spPr>
      </p:pic>
      <p:sp>
        <p:nvSpPr>
          <p:cNvPr id="16" name="오른쪽 화살표 17">
            <a:extLst>
              <a:ext uri="{FF2B5EF4-FFF2-40B4-BE49-F238E27FC236}">
                <a16:creationId xmlns:a16="http://schemas.microsoft.com/office/drawing/2014/main" id="{45863A8C-9C9B-326B-83A0-7F2797B0A6CA}"/>
              </a:ext>
            </a:extLst>
          </p:cNvPr>
          <p:cNvSpPr/>
          <p:nvPr/>
        </p:nvSpPr>
        <p:spPr>
          <a:xfrm>
            <a:off x="2616288" y="3934638"/>
            <a:ext cx="647991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60C0B046-DCF9-DD26-6593-5B300E97A181}"/>
              </a:ext>
            </a:extLst>
          </p:cNvPr>
          <p:cNvSpPr/>
          <p:nvPr/>
        </p:nvSpPr>
        <p:spPr>
          <a:xfrm>
            <a:off x="4612607" y="3832130"/>
            <a:ext cx="766217" cy="17509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340A28E-92BD-8366-DE99-0F8E5E42E2D7}"/>
              </a:ext>
            </a:extLst>
          </p:cNvPr>
          <p:cNvSpPr/>
          <p:nvPr/>
        </p:nvSpPr>
        <p:spPr>
          <a:xfrm>
            <a:off x="4421681" y="367493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오른쪽 화살표 17">
            <a:extLst>
              <a:ext uri="{FF2B5EF4-FFF2-40B4-BE49-F238E27FC236}">
                <a16:creationId xmlns:a16="http://schemas.microsoft.com/office/drawing/2014/main" id="{FDD59E15-38C6-0BF2-820F-4062D14BFF9D}"/>
              </a:ext>
            </a:extLst>
          </p:cNvPr>
          <p:cNvSpPr/>
          <p:nvPr/>
        </p:nvSpPr>
        <p:spPr>
          <a:xfrm rot="17964263">
            <a:off x="5025539" y="3295648"/>
            <a:ext cx="377134" cy="21062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B2B337E-1344-B84D-241F-B25D985C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69" y="1892216"/>
            <a:ext cx="1878238" cy="1337485"/>
          </a:xfrm>
          <a:prstGeom prst="rect">
            <a:avLst/>
          </a:prstGeom>
        </p:spPr>
      </p:pic>
      <p:sp>
        <p:nvSpPr>
          <p:cNvPr id="27" name="모서리가 둥근 직사각형 9">
            <a:extLst>
              <a:ext uri="{FF2B5EF4-FFF2-40B4-BE49-F238E27FC236}">
                <a16:creationId xmlns:a16="http://schemas.microsoft.com/office/drawing/2014/main" id="{CD8A8302-3162-A7F4-BB2A-F00D5693E13F}"/>
              </a:ext>
            </a:extLst>
          </p:cNvPr>
          <p:cNvSpPr/>
          <p:nvPr/>
        </p:nvSpPr>
        <p:spPr>
          <a:xfrm>
            <a:off x="5656728" y="2730490"/>
            <a:ext cx="797859" cy="25475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66B5683F-3EB3-881C-195A-E50A851DC208}"/>
              </a:ext>
            </a:extLst>
          </p:cNvPr>
          <p:cNvSpPr/>
          <p:nvPr/>
        </p:nvSpPr>
        <p:spPr>
          <a:xfrm>
            <a:off x="5488140" y="258943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C9E544E-9784-E8D3-CC79-98EC5423E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778" y="4498293"/>
            <a:ext cx="2004749" cy="2225187"/>
          </a:xfrm>
          <a:prstGeom prst="rect">
            <a:avLst/>
          </a:prstGeom>
        </p:spPr>
      </p:pic>
      <p:sp>
        <p:nvSpPr>
          <p:cNvPr id="31" name="모서리가 둥근 직사각형 9">
            <a:extLst>
              <a:ext uri="{FF2B5EF4-FFF2-40B4-BE49-F238E27FC236}">
                <a16:creationId xmlns:a16="http://schemas.microsoft.com/office/drawing/2014/main" id="{7730A341-FA1A-9111-F477-15EDF43A6AED}"/>
              </a:ext>
            </a:extLst>
          </p:cNvPr>
          <p:cNvSpPr/>
          <p:nvPr/>
        </p:nvSpPr>
        <p:spPr>
          <a:xfrm>
            <a:off x="3255282" y="4051807"/>
            <a:ext cx="5198436" cy="29959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84711DF2-0C1E-3F0B-94CF-8439E35D425D}"/>
              </a:ext>
            </a:extLst>
          </p:cNvPr>
          <p:cNvSpPr/>
          <p:nvPr/>
        </p:nvSpPr>
        <p:spPr>
          <a:xfrm>
            <a:off x="3158770" y="428256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모서리가 둥근 직사각형 9">
            <a:extLst>
              <a:ext uri="{FF2B5EF4-FFF2-40B4-BE49-F238E27FC236}">
                <a16:creationId xmlns:a16="http://schemas.microsoft.com/office/drawing/2014/main" id="{65B100AE-45A6-CE32-BF50-B89A381381BB}"/>
              </a:ext>
            </a:extLst>
          </p:cNvPr>
          <p:cNvSpPr/>
          <p:nvPr/>
        </p:nvSpPr>
        <p:spPr>
          <a:xfrm>
            <a:off x="5105268" y="5888772"/>
            <a:ext cx="1878239" cy="29959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모서리가 둥근 직사각형 9">
            <a:extLst>
              <a:ext uri="{FF2B5EF4-FFF2-40B4-BE49-F238E27FC236}">
                <a16:creationId xmlns:a16="http://schemas.microsoft.com/office/drawing/2014/main" id="{E2E4F72B-FB67-BC9B-A28E-2A917FE293A7}"/>
              </a:ext>
            </a:extLst>
          </p:cNvPr>
          <p:cNvSpPr/>
          <p:nvPr/>
        </p:nvSpPr>
        <p:spPr>
          <a:xfrm>
            <a:off x="5066351" y="6244020"/>
            <a:ext cx="1878239" cy="29959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8CDD750B-0962-35C7-361D-45429FCC569E}"/>
              </a:ext>
            </a:extLst>
          </p:cNvPr>
          <p:cNvSpPr/>
          <p:nvPr/>
        </p:nvSpPr>
        <p:spPr>
          <a:xfrm>
            <a:off x="4898935" y="574188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37AD2A95-3DDE-0FF1-5ED7-0C57BDBF5984}"/>
              </a:ext>
            </a:extLst>
          </p:cNvPr>
          <p:cNvSpPr/>
          <p:nvPr/>
        </p:nvSpPr>
        <p:spPr>
          <a:xfrm>
            <a:off x="4917222" y="646190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42900" y="-7143"/>
            <a:ext cx="12365894" cy="686514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2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6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9064900" y="223451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</a:pPr>
            <a:r>
              <a:rPr lang="en-US" sz="1200" b="0" i="0" u="none" strike="noStrike" dirty="0" smtClean="0">
                <a:solidFill>
                  <a:schemeClr val="bg1">
                    <a:alpha val="6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https://github.com/EODOHA/schoolMeal</a:t>
            </a:r>
            <a:endParaRPr lang="en-US" sz="1200" b="0" i="0" u="none" strike="noStrike" dirty="0">
              <a:solidFill>
                <a:schemeClr val="bg1">
                  <a:alpha val="6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00" y="0"/>
            <a:ext cx="49559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1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92946" y="-220235"/>
            <a:ext cx="1376810" cy="5634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9127" y="2193496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</a:t>
            </a:r>
            <a:r>
              <a:rPr lang="en-US" altLang="ko-KR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8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ko-KR" altLang="en-US" sz="48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99127" y="3285532"/>
            <a:ext cx="49599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36715" y="3355792"/>
            <a:ext cx="195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ProjectOverview</a:t>
            </a:r>
            <a:endParaRPr lang="ko-KR" altLang="en-US" i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3989" y="4888295"/>
            <a:ext cx="3303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endParaRPr lang="en-US" altLang="ko-KR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개발환경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61053" y="1600943"/>
            <a:ext cx="767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Part 1</a:t>
            </a:r>
            <a:endParaRPr lang="ko-KR" altLang="en-US" sz="1400" i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56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20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게시판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게시판 생성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여러 검증을 거친 후 </a:t>
                      </a:r>
                      <a:r>
                        <a:rPr lang="en-US" altLang="ko-KR" sz="900" dirty="0" err="1" smtClean="0"/>
                        <a:t>boardService.createBoard</a:t>
                      </a:r>
                      <a:r>
                        <a:rPr lang="en-US" altLang="ko-KR" sz="900" dirty="0" smtClean="0"/>
                        <a:t>(request)</a:t>
                      </a:r>
                      <a:r>
                        <a:rPr lang="ko-KR" altLang="en-US" sz="900" dirty="0" smtClean="0"/>
                        <a:t>로 게시판 생성 및 정보 저장 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게시판 생성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62" y="1963016"/>
            <a:ext cx="3123420" cy="23182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62" y="4344393"/>
            <a:ext cx="5610225" cy="314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62" y="5105937"/>
            <a:ext cx="4057650" cy="381000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2033" y="188120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28629" y="419854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07261" y="499163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010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20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게시글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게시글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 err="1" smtClean="0"/>
                        <a:t>postService.createPost</a:t>
                      </a:r>
                      <a:r>
                        <a:rPr lang="en-US" altLang="ko-KR" sz="900" b="1" dirty="0" smtClean="0"/>
                        <a:t>(request, member, board)</a:t>
                      </a:r>
                      <a:r>
                        <a:rPr lang="ko-KR" altLang="en-US" sz="900" b="0" dirty="0" smtClean="0"/>
                        <a:t>를 사용하여 </a:t>
                      </a:r>
                      <a:r>
                        <a:rPr lang="ko-KR" altLang="en-US" sz="900" b="0" dirty="0" err="1" smtClean="0"/>
                        <a:t>게시글</a:t>
                      </a:r>
                      <a:r>
                        <a:rPr lang="ko-KR" altLang="en-US" sz="900" b="0" dirty="0" smtClean="0"/>
                        <a:t> 생성 및 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105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게시글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생성 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8" y="2050696"/>
            <a:ext cx="4773412" cy="2070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60" y="4332574"/>
            <a:ext cx="7305675" cy="352425"/>
          </a:xfrm>
          <a:prstGeom prst="rect">
            <a:avLst/>
          </a:prstGeom>
        </p:spPr>
      </p:pic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2033" y="188120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28367" y="421827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52" y="5124987"/>
            <a:ext cx="4467225" cy="342900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66561" y="498525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504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B1585E-3C62-B37C-D91D-741D29217859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188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 관리 페이지에서 기능 연결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공지사항 목록에서 공지사항 조회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강좌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에서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작성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조회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답변 등록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답변 수정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공지사항 버튼 클릭 시 공지사항 목록으로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버튼 클릭 시 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목록으로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작성 버튼 클릭 시 게시글 작성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제목 클릭 시 게시글 내용 열람 가능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답변 등록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공지사항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&amp;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강좌 </a:t>
            </a:r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1449C4-A5FD-953D-1603-A8140B72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100" y="2081079"/>
            <a:ext cx="3314476" cy="4124988"/>
          </a:xfrm>
          <a:prstGeom prst="rect">
            <a:avLst/>
          </a:prstGeom>
        </p:spPr>
      </p:pic>
      <p:sp>
        <p:nvSpPr>
          <p:cNvPr id="3" name="모서리가 둥근 직사각형 9">
            <a:extLst>
              <a:ext uri="{FF2B5EF4-FFF2-40B4-BE49-F238E27FC236}">
                <a16:creationId xmlns:a16="http://schemas.microsoft.com/office/drawing/2014/main" id="{E46A869C-469A-CC1B-01EC-0900248E39F1}"/>
              </a:ext>
            </a:extLst>
          </p:cNvPr>
          <p:cNvSpPr/>
          <p:nvPr/>
        </p:nvSpPr>
        <p:spPr>
          <a:xfrm>
            <a:off x="657683" y="3325906"/>
            <a:ext cx="672354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9044E5-A03A-812A-4F7C-EBB4DDB1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107" y="2075989"/>
            <a:ext cx="5334993" cy="1208204"/>
          </a:xfrm>
          <a:prstGeom prst="rect">
            <a:avLst/>
          </a:prstGeom>
        </p:spPr>
      </p:pic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EE51EF23-F3BB-3ADA-688F-54E20A64A8B6}"/>
              </a:ext>
            </a:extLst>
          </p:cNvPr>
          <p:cNvSpPr/>
          <p:nvPr/>
        </p:nvSpPr>
        <p:spPr>
          <a:xfrm>
            <a:off x="480285" y="322026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오른쪽 화살표 17">
            <a:extLst>
              <a:ext uri="{FF2B5EF4-FFF2-40B4-BE49-F238E27FC236}">
                <a16:creationId xmlns:a16="http://schemas.microsoft.com/office/drawing/2014/main" id="{E4BCBDAE-0535-8C3B-A59B-16A021C7D42D}"/>
              </a:ext>
            </a:extLst>
          </p:cNvPr>
          <p:cNvSpPr/>
          <p:nvPr/>
        </p:nvSpPr>
        <p:spPr>
          <a:xfrm rot="21047975">
            <a:off x="1383144" y="2907187"/>
            <a:ext cx="1940114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868DBCE8-413F-A6CE-1359-03944F8CA161}"/>
              </a:ext>
            </a:extLst>
          </p:cNvPr>
          <p:cNvSpPr/>
          <p:nvPr/>
        </p:nvSpPr>
        <p:spPr>
          <a:xfrm>
            <a:off x="1318033" y="3325906"/>
            <a:ext cx="672354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2F368E1-A5F0-A292-11AA-AFA873660EAD}"/>
              </a:ext>
            </a:extLst>
          </p:cNvPr>
          <p:cNvSpPr/>
          <p:nvPr/>
        </p:nvSpPr>
        <p:spPr>
          <a:xfrm>
            <a:off x="1881551" y="322026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오른쪽 화살표 17">
            <a:extLst>
              <a:ext uri="{FF2B5EF4-FFF2-40B4-BE49-F238E27FC236}">
                <a16:creationId xmlns:a16="http://schemas.microsoft.com/office/drawing/2014/main" id="{2451452D-40A5-F825-A6C8-ABA2C8C6353E}"/>
              </a:ext>
            </a:extLst>
          </p:cNvPr>
          <p:cNvSpPr/>
          <p:nvPr/>
        </p:nvSpPr>
        <p:spPr>
          <a:xfrm>
            <a:off x="2052168" y="3399879"/>
            <a:ext cx="1175939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417C27-4972-978C-DF4A-46AACA19E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784" y="3284193"/>
            <a:ext cx="5066416" cy="9997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C6930F-2EFF-9CCA-447B-DB39CDDA8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802" y="4255935"/>
            <a:ext cx="3399236" cy="2562153"/>
          </a:xfrm>
          <a:prstGeom prst="rect">
            <a:avLst/>
          </a:prstGeom>
        </p:spPr>
      </p:pic>
      <p:sp>
        <p:nvSpPr>
          <p:cNvPr id="25" name="오른쪽 화살표 17">
            <a:extLst>
              <a:ext uri="{FF2B5EF4-FFF2-40B4-BE49-F238E27FC236}">
                <a16:creationId xmlns:a16="http://schemas.microsoft.com/office/drawing/2014/main" id="{D81FCCD9-4D5D-0E9B-F513-8A059C0AE84C}"/>
              </a:ext>
            </a:extLst>
          </p:cNvPr>
          <p:cNvSpPr/>
          <p:nvPr/>
        </p:nvSpPr>
        <p:spPr>
          <a:xfrm rot="5400000">
            <a:off x="5588474" y="4357357"/>
            <a:ext cx="313767" cy="300491"/>
          </a:xfrm>
          <a:prstGeom prst="rightArrow">
            <a:avLst>
              <a:gd name="adj1" fmla="val 50000"/>
              <a:gd name="adj2" fmla="val 5003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A8C80A79-0755-A2C8-702C-9E8353843DD1}"/>
              </a:ext>
            </a:extLst>
          </p:cNvPr>
          <p:cNvSpPr/>
          <p:nvPr/>
        </p:nvSpPr>
        <p:spPr>
          <a:xfrm>
            <a:off x="5559426" y="3986690"/>
            <a:ext cx="420033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E3A9F0A4-A64D-DA99-51B3-79245C800C4B}"/>
              </a:ext>
            </a:extLst>
          </p:cNvPr>
          <p:cNvSpPr/>
          <p:nvPr/>
        </p:nvSpPr>
        <p:spPr>
          <a:xfrm>
            <a:off x="5422245" y="385287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모서리가 둥근 직사각형 9">
            <a:extLst>
              <a:ext uri="{FF2B5EF4-FFF2-40B4-BE49-F238E27FC236}">
                <a16:creationId xmlns:a16="http://schemas.microsoft.com/office/drawing/2014/main" id="{1FFDC9B5-A799-2E3F-2BA3-1181693B7BD0}"/>
              </a:ext>
            </a:extLst>
          </p:cNvPr>
          <p:cNvSpPr/>
          <p:nvPr/>
        </p:nvSpPr>
        <p:spPr>
          <a:xfrm>
            <a:off x="4615660" y="3780300"/>
            <a:ext cx="422505" cy="22860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F58DAB3-D554-AC58-BDF0-8E50FC01B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9950" y="4090523"/>
            <a:ext cx="1575449" cy="2759237"/>
          </a:xfrm>
          <a:prstGeom prst="rect">
            <a:avLst/>
          </a:prstGeom>
        </p:spPr>
      </p:pic>
      <p:sp>
        <p:nvSpPr>
          <p:cNvPr id="29" name="오른쪽 화살표 17">
            <a:extLst>
              <a:ext uri="{FF2B5EF4-FFF2-40B4-BE49-F238E27FC236}">
                <a16:creationId xmlns:a16="http://schemas.microsoft.com/office/drawing/2014/main" id="{A85FFF00-017A-BC8E-A9B5-3A78B490CBC1}"/>
              </a:ext>
            </a:extLst>
          </p:cNvPr>
          <p:cNvSpPr/>
          <p:nvPr/>
        </p:nvSpPr>
        <p:spPr>
          <a:xfrm rot="6389063">
            <a:off x="4429940" y="4050716"/>
            <a:ext cx="313767" cy="300491"/>
          </a:xfrm>
          <a:prstGeom prst="rightArrow">
            <a:avLst>
              <a:gd name="adj1" fmla="val 50000"/>
              <a:gd name="adj2" fmla="val 5003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F9357466-2870-57C1-E82A-C0D3F242C0F5}"/>
              </a:ext>
            </a:extLst>
          </p:cNvPr>
          <p:cNvSpPr/>
          <p:nvPr/>
        </p:nvSpPr>
        <p:spPr>
          <a:xfrm>
            <a:off x="4455980" y="364449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251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9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공지 사항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공지사항 추가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으로 공지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사항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여러 </a:t>
                      </a:r>
                      <a:r>
                        <a:rPr kumimoji="1" lang="ko-KR" altLang="en-US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검증을이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통과 되면 공지 사항 객체를 만들고 공지사항 정보 설정 후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공지사항 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36594" y="217867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36594" y="375807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36594" y="494785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86" y="2216382"/>
            <a:ext cx="4463789" cy="14538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2" y="3986671"/>
            <a:ext cx="5417576" cy="9140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79" y="5129309"/>
            <a:ext cx="49815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18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188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추가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사용하여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추가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courseService.findCourseById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()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사용해 강의 정보 확인 후 </a:t>
                      </a: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 설정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한 후 저장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40" y="2081079"/>
            <a:ext cx="4782393" cy="15490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0" y="3811335"/>
            <a:ext cx="5762625" cy="6667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90" y="4930328"/>
            <a:ext cx="5743575" cy="1504950"/>
          </a:xfrm>
          <a:prstGeom prst="rect">
            <a:avLst/>
          </a:prstGeom>
        </p:spPr>
      </p:pic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161755" y="1966779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62018" y="374198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91034" y="4930328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403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3DA1B-4073-04EE-4637-D8F5E55E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D08E0F0-08A2-7CE0-8FAC-98A4EE9081A4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981D2-3FB2-5625-47B6-B61ABC8A97A5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6ADA1F2-AF1A-A941-85CF-8D9517E754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361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사용자는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우송대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LMS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강의실에서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Q&amp;A</a:t>
                      </a:r>
                      <a:r>
                        <a:rPr lang="en-US" altLang="ko-KR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 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답글 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를 이용해 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답글 요청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PostMapping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통해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답글 요청 처리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en-US" altLang="ko-KR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객체를 만들어 </a:t>
                      </a:r>
                      <a:r>
                        <a:rPr kumimoji="1" lang="en-US" altLang="ko-KR" sz="850" baseline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QnA</a:t>
                      </a: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와 작성자 정보 설정</a:t>
                      </a:r>
                      <a:endParaRPr kumimoji="1" lang="en-US" altLang="ko-KR" sz="850" baseline="0" dirty="0" smtClean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저장된 답변 데이터를 </a:t>
                      </a:r>
                      <a:r>
                        <a:rPr lang="en-US" altLang="ko-KR" sz="900" dirty="0" err="1" smtClean="0"/>
                        <a:t>ResponseEntity.ok</a:t>
                      </a:r>
                      <a:r>
                        <a:rPr lang="en-US" altLang="ko-KR" sz="900" dirty="0" smtClean="0"/>
                        <a:t>()</a:t>
                      </a:r>
                      <a:r>
                        <a:rPr lang="ko-KR" altLang="en-US" sz="900" dirty="0" smtClean="0"/>
                        <a:t>로 프론트에 반환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07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6464C80-1A95-FDC4-3C25-5BECCF798A44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답글 추가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8B752-07BE-CD04-EC1D-CD52777578CF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3" y="2081079"/>
            <a:ext cx="4962697" cy="1898493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90311" y="1974463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276165" y="391349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CA2A1D2D-04A4-203D-0E8C-B1CA73426BBE}"/>
              </a:ext>
            </a:extLst>
          </p:cNvPr>
          <p:cNvSpPr/>
          <p:nvPr/>
        </p:nvSpPr>
        <p:spPr>
          <a:xfrm>
            <a:off x="342290" y="5076225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5" y="5304825"/>
            <a:ext cx="5438775" cy="1123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6" y="4121784"/>
            <a:ext cx="75819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79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28A04-6CAA-3449-BCAD-1BDD94868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6F2649D-EE59-F657-E397-663C72C836C6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4950D-F4D6-9BDB-3711-9E00DCB316B2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9620E0-9BEE-96F8-30F4-6621505EE1D3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CA6619B-C27B-6F9A-C891-8B63BB4E2C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538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교수 학습 관리 페이지에서 기능 연결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목록에서 해당 강좌의 시험 리스트를 조회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상세 정보에서 학생 목록 리스트와 각각 점수 조회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버튼 클릭 시 시험 목록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제목 클릭 시 해당 시험의 상세 정보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9EDAEE-127F-C6CE-C077-D2F41CC3E091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시험 </a:t>
            </a:r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8DD56-5EEA-66D9-61E4-E0DD65A1391E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3EC90-C027-4132-EA60-B0BD79F1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E9E0C0-4DFE-51F8-8AD1-A17CC821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103" y="2081079"/>
            <a:ext cx="2181234" cy="24729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0F6DD7-AEA5-1ECA-EFD5-F60456DF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855" y="2081079"/>
            <a:ext cx="1773094" cy="2863626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D1DC23E-B071-6F22-9F69-E2DDBD109F55}"/>
              </a:ext>
            </a:extLst>
          </p:cNvPr>
          <p:cNvSpPr/>
          <p:nvPr/>
        </p:nvSpPr>
        <p:spPr>
          <a:xfrm>
            <a:off x="1963271" y="3343835"/>
            <a:ext cx="509278" cy="3137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91EB959-58D3-963D-E446-5128D5D9AE9B}"/>
              </a:ext>
            </a:extLst>
          </p:cNvPr>
          <p:cNvSpPr/>
          <p:nvPr/>
        </p:nvSpPr>
        <p:spPr>
          <a:xfrm>
            <a:off x="1794852" y="3226990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오른쪽 화살표 17">
            <a:extLst>
              <a:ext uri="{FF2B5EF4-FFF2-40B4-BE49-F238E27FC236}">
                <a16:creationId xmlns:a16="http://schemas.microsoft.com/office/drawing/2014/main" id="{336CD604-33DD-2784-E203-0EA1EF2A378C}"/>
              </a:ext>
            </a:extLst>
          </p:cNvPr>
          <p:cNvSpPr/>
          <p:nvPr/>
        </p:nvSpPr>
        <p:spPr>
          <a:xfrm>
            <a:off x="2547703" y="3357109"/>
            <a:ext cx="1175939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6E58FC78-0440-2692-227C-84D5CB524668}"/>
              </a:ext>
            </a:extLst>
          </p:cNvPr>
          <p:cNvSpPr/>
          <p:nvPr/>
        </p:nvSpPr>
        <p:spPr>
          <a:xfrm>
            <a:off x="3890682" y="2814917"/>
            <a:ext cx="1218645" cy="10818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16D2D885-54B8-13E4-2D63-EFA423FA449B}"/>
              </a:ext>
            </a:extLst>
          </p:cNvPr>
          <p:cNvSpPr/>
          <p:nvPr/>
        </p:nvSpPr>
        <p:spPr>
          <a:xfrm>
            <a:off x="3754249" y="273316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오른쪽 화살표 17">
            <a:extLst>
              <a:ext uri="{FF2B5EF4-FFF2-40B4-BE49-F238E27FC236}">
                <a16:creationId xmlns:a16="http://schemas.microsoft.com/office/drawing/2014/main" id="{BE13CD06-FE14-5BAE-3182-4E32A04CFF42}"/>
              </a:ext>
            </a:extLst>
          </p:cNvPr>
          <p:cNvSpPr/>
          <p:nvPr/>
        </p:nvSpPr>
        <p:spPr>
          <a:xfrm>
            <a:off x="5185899" y="3155099"/>
            <a:ext cx="477878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97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361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관리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팀프로젝트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제출 내역 보기 등 팀원 관리 메뉴 활성화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생성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이름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마감일 등 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생성된 팀 선택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수강 중인 멤버 선택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역할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(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팀장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)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 관리 클릭 시 메뉴 활성화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추가 클릭 시 팀 생성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 추가 클릭 시 팀원 추가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생성 시 팀이 생성되고 생성 확인 알림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6305565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팀원 추가 시 팀원이 추가되고 추가 확인 알림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86800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팀프로젝트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1EBCEC-A5FB-43F5-81E4-2FDF373F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DA64B7-8A8C-FA8E-328E-5DA2EC7EC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14" y="3340521"/>
            <a:ext cx="2880912" cy="1344426"/>
          </a:xfrm>
          <a:prstGeom prst="rect">
            <a:avLst/>
          </a:prstGeom>
        </p:spPr>
      </p:pic>
      <p:sp>
        <p:nvSpPr>
          <p:cNvPr id="7" name="모서리가 둥근 직사각형 9">
            <a:extLst>
              <a:ext uri="{FF2B5EF4-FFF2-40B4-BE49-F238E27FC236}">
                <a16:creationId xmlns:a16="http://schemas.microsoft.com/office/drawing/2014/main" id="{11F4DCC8-ED4B-66CE-7332-CAF8D9B81E6F}"/>
              </a:ext>
            </a:extLst>
          </p:cNvPr>
          <p:cNvSpPr/>
          <p:nvPr/>
        </p:nvSpPr>
        <p:spPr>
          <a:xfrm>
            <a:off x="1627094" y="3583052"/>
            <a:ext cx="509278" cy="23591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오른쪽 화살표 17">
            <a:extLst>
              <a:ext uri="{FF2B5EF4-FFF2-40B4-BE49-F238E27FC236}">
                <a16:creationId xmlns:a16="http://schemas.microsoft.com/office/drawing/2014/main" id="{F9A3238C-FCE6-9137-54D7-7ACA9E0AC371}"/>
              </a:ext>
            </a:extLst>
          </p:cNvPr>
          <p:cNvSpPr/>
          <p:nvPr/>
        </p:nvSpPr>
        <p:spPr>
          <a:xfrm>
            <a:off x="2449076" y="3660902"/>
            <a:ext cx="677154" cy="15806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E07DEAB-6EC5-7808-142C-858EEA9F3F8B}"/>
              </a:ext>
            </a:extLst>
          </p:cNvPr>
          <p:cNvSpPr/>
          <p:nvPr/>
        </p:nvSpPr>
        <p:spPr>
          <a:xfrm>
            <a:off x="4251431" y="3726005"/>
            <a:ext cx="509278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C6ACEB-8B32-C776-1362-2F92DE451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749" y="1829240"/>
            <a:ext cx="2411107" cy="2168814"/>
          </a:xfrm>
          <a:prstGeom prst="rect">
            <a:avLst/>
          </a:prstGeom>
        </p:spPr>
      </p:pic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id="{D637AD2C-6F9F-E94C-2485-66A73A8F587D}"/>
              </a:ext>
            </a:extLst>
          </p:cNvPr>
          <p:cNvSpPr/>
          <p:nvPr/>
        </p:nvSpPr>
        <p:spPr>
          <a:xfrm rot="19549355">
            <a:off x="4725550" y="3295547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B882BF5B-3FF5-B2E1-2929-10A2E1229282}"/>
              </a:ext>
            </a:extLst>
          </p:cNvPr>
          <p:cNvSpPr/>
          <p:nvPr/>
        </p:nvSpPr>
        <p:spPr>
          <a:xfrm>
            <a:off x="4227518" y="4104987"/>
            <a:ext cx="652003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16E6D090-CF83-85A1-3D0E-480755C65F70}"/>
              </a:ext>
            </a:extLst>
          </p:cNvPr>
          <p:cNvSpPr/>
          <p:nvPr/>
        </p:nvSpPr>
        <p:spPr>
          <a:xfrm>
            <a:off x="1467157" y="346620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33F0B6F-57F2-E30A-01F1-5FB88CCC03E0}"/>
              </a:ext>
            </a:extLst>
          </p:cNvPr>
          <p:cNvSpPr/>
          <p:nvPr/>
        </p:nvSpPr>
        <p:spPr>
          <a:xfrm>
            <a:off x="3965833" y="3590366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BAAEDD8-6E2E-7158-AAFB-BF98B92D36D7}"/>
              </a:ext>
            </a:extLst>
          </p:cNvPr>
          <p:cNvSpPr/>
          <p:nvPr/>
        </p:nvSpPr>
        <p:spPr>
          <a:xfrm>
            <a:off x="3989746" y="399805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E6A1CD-D1F8-73E1-B49E-4CE08FC11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397" y="3903721"/>
            <a:ext cx="2245050" cy="2831992"/>
          </a:xfrm>
          <a:prstGeom prst="rect">
            <a:avLst/>
          </a:prstGeom>
        </p:spPr>
      </p:pic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4E3B80A2-71F1-A39C-191D-5C2443FB8EF6}"/>
              </a:ext>
            </a:extLst>
          </p:cNvPr>
          <p:cNvSpPr/>
          <p:nvPr/>
        </p:nvSpPr>
        <p:spPr>
          <a:xfrm>
            <a:off x="5893446" y="3521165"/>
            <a:ext cx="2211127" cy="3825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모서리가 둥근 직사각형 9">
            <a:extLst>
              <a:ext uri="{FF2B5EF4-FFF2-40B4-BE49-F238E27FC236}">
                <a16:creationId xmlns:a16="http://schemas.microsoft.com/office/drawing/2014/main" id="{F828D888-B8D9-C120-7A8E-5D5695FA283C}"/>
              </a:ext>
            </a:extLst>
          </p:cNvPr>
          <p:cNvSpPr/>
          <p:nvPr/>
        </p:nvSpPr>
        <p:spPr>
          <a:xfrm>
            <a:off x="5769397" y="6249682"/>
            <a:ext cx="2211127" cy="3825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57186A68-22E8-02C6-0D70-F9EA82A3694E}"/>
              </a:ext>
            </a:extLst>
          </p:cNvPr>
          <p:cNvSpPr/>
          <p:nvPr/>
        </p:nvSpPr>
        <p:spPr>
          <a:xfrm>
            <a:off x="5748749" y="339325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A305CA97-DFDE-7ECE-B415-448AB88F386D}"/>
              </a:ext>
            </a:extLst>
          </p:cNvPr>
          <p:cNvSpPr/>
          <p:nvPr/>
        </p:nvSpPr>
        <p:spPr>
          <a:xfrm>
            <a:off x="5641052" y="6146207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오른쪽 화살표 17">
            <a:extLst>
              <a:ext uri="{FF2B5EF4-FFF2-40B4-BE49-F238E27FC236}">
                <a16:creationId xmlns:a16="http://schemas.microsoft.com/office/drawing/2014/main" id="{AF34032E-02D1-FD55-A3AE-5A41658525F7}"/>
              </a:ext>
            </a:extLst>
          </p:cNvPr>
          <p:cNvSpPr/>
          <p:nvPr/>
        </p:nvSpPr>
        <p:spPr>
          <a:xfrm rot="2042669">
            <a:off x="4856771" y="4456408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28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CE95-32EA-5965-EC1D-5DCD51F4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6A85490-2FED-E3CE-E03C-4831D1A0B50F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428D9-7558-B6D9-7F83-BA38B95A1658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EC9A90-567E-7AF7-CAAA-0725F2F1BB5D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792661B-05F7-72CD-A9D7-0D32F78F92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58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관리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팀프로젝트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팀원 추가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제출 내역 보기 등 팀원 관리 메뉴 활성화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추가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선택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프로젝트 이름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설정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                           -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선택한 팀의 마감일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팀 프로젝트 제출 내역 보기 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–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제출한 팀 프로젝트 자료 다운로드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팀프로젝트 추가 클릭 시 팀 프로젝트 생성 페이지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 프로젝트 제출 내역 보기 클릭 시 팀 프로젝트 제출 내역 페이지로 이동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생성하기 버튼 클릭 시 팀 프로젝트 생성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버튼 클릭 시 제출 자료 다운로드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397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C6DCA1B-4B63-1F0A-3661-0B55B03EF819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팀프로젝트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7A738-0CA0-01FD-855D-2049CF0671F3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E4604F-31DE-60C0-DE5D-25BEFA3058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4" t="10715" r="31761" b="861"/>
          <a:stretch/>
        </p:blipFill>
        <p:spPr>
          <a:xfrm>
            <a:off x="276225" y="2081079"/>
            <a:ext cx="3314476" cy="41249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3A8A64-D799-1669-4537-6DEF1BB22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14" y="3340521"/>
            <a:ext cx="2880912" cy="1344426"/>
          </a:xfrm>
          <a:prstGeom prst="rect">
            <a:avLst/>
          </a:prstGeom>
        </p:spPr>
      </p:pic>
      <p:sp>
        <p:nvSpPr>
          <p:cNvPr id="20" name="모서리가 둥근 직사각형 9">
            <a:extLst>
              <a:ext uri="{FF2B5EF4-FFF2-40B4-BE49-F238E27FC236}">
                <a16:creationId xmlns:a16="http://schemas.microsoft.com/office/drawing/2014/main" id="{F180A923-0B78-35CD-BDE1-60F6460EF458}"/>
              </a:ext>
            </a:extLst>
          </p:cNvPr>
          <p:cNvSpPr/>
          <p:nvPr/>
        </p:nvSpPr>
        <p:spPr>
          <a:xfrm>
            <a:off x="4164961" y="3928869"/>
            <a:ext cx="762512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858B8AE7-2E15-8957-CCF2-F56E2E22FB8C}"/>
              </a:ext>
            </a:extLst>
          </p:cNvPr>
          <p:cNvSpPr/>
          <p:nvPr/>
        </p:nvSpPr>
        <p:spPr>
          <a:xfrm>
            <a:off x="3989746" y="4314651"/>
            <a:ext cx="1093242" cy="16184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5461E3D4-9CB8-B2C3-21EE-650D8C044837}"/>
              </a:ext>
            </a:extLst>
          </p:cNvPr>
          <p:cNvSpPr/>
          <p:nvPr/>
        </p:nvSpPr>
        <p:spPr>
          <a:xfrm>
            <a:off x="3974640" y="3739934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C2CFFD54-73F7-42E3-6088-D9602A251C2D}"/>
              </a:ext>
            </a:extLst>
          </p:cNvPr>
          <p:cNvSpPr/>
          <p:nvPr/>
        </p:nvSpPr>
        <p:spPr>
          <a:xfrm>
            <a:off x="3770255" y="416847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오른쪽 화살표 17">
            <a:extLst>
              <a:ext uri="{FF2B5EF4-FFF2-40B4-BE49-F238E27FC236}">
                <a16:creationId xmlns:a16="http://schemas.microsoft.com/office/drawing/2014/main" id="{8D91E2C3-8B7D-539F-3CDA-2D17E18E9BF2}"/>
              </a:ext>
            </a:extLst>
          </p:cNvPr>
          <p:cNvSpPr/>
          <p:nvPr/>
        </p:nvSpPr>
        <p:spPr>
          <a:xfrm>
            <a:off x="2397429" y="3606054"/>
            <a:ext cx="834416" cy="22518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9">
            <a:extLst>
              <a:ext uri="{FF2B5EF4-FFF2-40B4-BE49-F238E27FC236}">
                <a16:creationId xmlns:a16="http://schemas.microsoft.com/office/drawing/2014/main" id="{41C70EF0-B6B5-DE91-A383-FCD796B3EA61}"/>
              </a:ext>
            </a:extLst>
          </p:cNvPr>
          <p:cNvSpPr/>
          <p:nvPr/>
        </p:nvSpPr>
        <p:spPr>
          <a:xfrm>
            <a:off x="1627093" y="3583052"/>
            <a:ext cx="509279" cy="248181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9D4D7D3-F7A3-91CB-E7EE-E71F21AA6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253" y="2016149"/>
            <a:ext cx="2791372" cy="2152322"/>
          </a:xfrm>
          <a:prstGeom prst="rect">
            <a:avLst/>
          </a:prstGeom>
        </p:spPr>
      </p:pic>
      <p:sp>
        <p:nvSpPr>
          <p:cNvPr id="31" name="오른쪽 화살표 17">
            <a:extLst>
              <a:ext uri="{FF2B5EF4-FFF2-40B4-BE49-F238E27FC236}">
                <a16:creationId xmlns:a16="http://schemas.microsoft.com/office/drawing/2014/main" id="{44874BC9-8290-5A6D-4815-1AE4F315EBE7}"/>
              </a:ext>
            </a:extLst>
          </p:cNvPr>
          <p:cNvSpPr/>
          <p:nvPr/>
        </p:nvSpPr>
        <p:spPr>
          <a:xfrm rot="19549355">
            <a:off x="4847506" y="3494057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1875C62-8C50-DE5F-47C3-AA1056392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972" y="4610563"/>
            <a:ext cx="2929558" cy="1044505"/>
          </a:xfrm>
          <a:prstGeom prst="rect">
            <a:avLst/>
          </a:prstGeom>
        </p:spPr>
      </p:pic>
      <p:sp>
        <p:nvSpPr>
          <p:cNvPr id="34" name="오른쪽 화살표 17">
            <a:extLst>
              <a:ext uri="{FF2B5EF4-FFF2-40B4-BE49-F238E27FC236}">
                <a16:creationId xmlns:a16="http://schemas.microsoft.com/office/drawing/2014/main" id="{0DA0D16D-1C83-3F30-B2A4-F27712BF22C8}"/>
              </a:ext>
            </a:extLst>
          </p:cNvPr>
          <p:cNvSpPr/>
          <p:nvPr/>
        </p:nvSpPr>
        <p:spPr>
          <a:xfrm rot="2042669">
            <a:off x="4758587" y="4765736"/>
            <a:ext cx="1087782" cy="17799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83AD338A-880F-8260-5294-F8E16CB83939}"/>
              </a:ext>
            </a:extLst>
          </p:cNvPr>
          <p:cNvSpPr/>
          <p:nvPr/>
        </p:nvSpPr>
        <p:spPr>
          <a:xfrm>
            <a:off x="8588419" y="5143151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모서리가 둥근 직사각형 9">
            <a:extLst>
              <a:ext uri="{FF2B5EF4-FFF2-40B4-BE49-F238E27FC236}">
                <a16:creationId xmlns:a16="http://schemas.microsoft.com/office/drawing/2014/main" id="{96A88203-A650-D45A-8D56-62614C99179C}"/>
              </a:ext>
            </a:extLst>
          </p:cNvPr>
          <p:cNvSpPr/>
          <p:nvPr/>
        </p:nvSpPr>
        <p:spPr>
          <a:xfrm>
            <a:off x="5891353" y="3789564"/>
            <a:ext cx="2553400" cy="38255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04E6C31E-8E0D-804C-42C5-EB967D7161FC}"/>
              </a:ext>
            </a:extLst>
          </p:cNvPr>
          <p:cNvSpPr/>
          <p:nvPr/>
        </p:nvSpPr>
        <p:spPr>
          <a:xfrm>
            <a:off x="5786938" y="3640442"/>
            <a:ext cx="261685" cy="228600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모서리가 둥근 직사각형 9">
            <a:extLst>
              <a:ext uri="{FF2B5EF4-FFF2-40B4-BE49-F238E27FC236}">
                <a16:creationId xmlns:a16="http://schemas.microsoft.com/office/drawing/2014/main" id="{7B640804-2896-D0CA-13B1-843C7EB1A801}"/>
              </a:ext>
            </a:extLst>
          </p:cNvPr>
          <p:cNvSpPr/>
          <p:nvPr/>
        </p:nvSpPr>
        <p:spPr>
          <a:xfrm>
            <a:off x="8068205" y="5353822"/>
            <a:ext cx="509279" cy="15050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054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학생 리스트를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해당 강좌 학생들의 학번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학생 이름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출석률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강좌명을 클릭 시 해당 강좌 학생 리스트를 표시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학생관리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4D6FD-7ED1-D421-461C-132B164F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31" y="2002584"/>
            <a:ext cx="3431388" cy="4530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2B8AEC-9888-CA53-179F-DFFDE812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3" y="2002584"/>
            <a:ext cx="3443788" cy="3746283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558799" y="2734733"/>
            <a:ext cx="2861734" cy="838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27956" y="260095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오른쪽 화살표 17">
            <a:extLst>
              <a:ext uri="{FF2B5EF4-FFF2-40B4-BE49-F238E27FC236}">
                <a16:creationId xmlns:a16="http://schemas.microsoft.com/office/drawing/2014/main" id="{763AC007-B2A0-264F-DE20-3B7BD96324C1}"/>
              </a:ext>
            </a:extLst>
          </p:cNvPr>
          <p:cNvSpPr/>
          <p:nvPr/>
        </p:nvSpPr>
        <p:spPr>
          <a:xfrm>
            <a:off x="3524709" y="3003586"/>
            <a:ext cx="384020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41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LMS 라인 아이콘 학습 관리 시스템 | 프리미엄 벡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69" y="971021"/>
            <a:ext cx="3203881" cy="320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87034" y="1876621"/>
            <a:ext cx="641589" cy="5461652"/>
          </a:xfrm>
          <a:prstGeom prst="rect">
            <a:avLst/>
          </a:prstGeom>
        </p:spPr>
      </p:pic>
      <p:pic>
        <p:nvPicPr>
          <p:cNvPr id="36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28667" y="3788011"/>
            <a:ext cx="730793" cy="4874124"/>
          </a:xfrm>
          <a:prstGeom prst="rect">
            <a:avLst/>
          </a:prstGeom>
        </p:spPr>
      </p:pic>
      <p:pic>
        <p:nvPicPr>
          <p:cNvPr id="38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28667" y="3774912"/>
            <a:ext cx="730793" cy="4874128"/>
          </a:xfrm>
          <a:prstGeom prst="rect">
            <a:avLst/>
          </a:prstGeom>
        </p:spPr>
      </p:pic>
      <p:pic>
        <p:nvPicPr>
          <p:cNvPr id="4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728667" y="3774912"/>
            <a:ext cx="730793" cy="4874125"/>
          </a:xfrm>
          <a:prstGeom prst="rect">
            <a:avLst/>
          </a:prstGeom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29319" y="2208567"/>
            <a:ext cx="730793" cy="48741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r>
              <a:rPr lang="en-US" altLang="ko-KR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r>
              <a:rPr lang="en-US" altLang="ko-KR" sz="32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Picture 6"/>
          <p:cNvPicPr>
            <a:picLocks noChangeAspect="1"/>
          </p:cNvPicPr>
          <p:nvPr/>
        </p:nvPicPr>
        <p:blipFill rotWithShape="1">
          <a:blip r:embed="rId4"/>
          <a:srcRect l="40109" t="-6" b="-143541"/>
          <a:stretch/>
        </p:blipFill>
        <p:spPr>
          <a:xfrm rot="5400000">
            <a:off x="3821890" y="4155891"/>
            <a:ext cx="4675219" cy="762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50" y="1387698"/>
            <a:ext cx="2558716" cy="2558716"/>
          </a:xfrm>
          <a:prstGeom prst="rect">
            <a:avLst/>
          </a:prstGeom>
        </p:spPr>
      </p:pic>
      <p:pic>
        <p:nvPicPr>
          <p:cNvPr id="30" name="Picture 9"/>
          <p:cNvPicPr>
            <a:picLocks noChangeAspect="1"/>
          </p:cNvPicPr>
          <p:nvPr/>
        </p:nvPicPr>
        <p:blipFill rotWithShape="1">
          <a:blip r:embed="rId6"/>
          <a:srcRect l="64325" t="-22487" b="44813"/>
          <a:stretch/>
        </p:blipFill>
        <p:spPr>
          <a:xfrm>
            <a:off x="870918" y="4956325"/>
            <a:ext cx="4313108" cy="67797"/>
          </a:xfrm>
          <a:prstGeom prst="rect">
            <a:avLst/>
          </a:prstGeom>
        </p:spPr>
      </p:pic>
      <p:pic>
        <p:nvPicPr>
          <p:cNvPr id="3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29314" y="2195473"/>
            <a:ext cx="730791" cy="4874117"/>
          </a:xfrm>
          <a:prstGeom prst="rect">
            <a:avLst/>
          </a:prstGeom>
        </p:spPr>
      </p:pic>
      <p:sp>
        <p:nvSpPr>
          <p:cNvPr id="32" name="TextBox 13"/>
          <p:cNvSpPr txBox="1"/>
          <p:nvPr/>
        </p:nvSpPr>
        <p:spPr>
          <a:xfrm>
            <a:off x="1436749" y="4557359"/>
            <a:ext cx="2849380" cy="242007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16199"/>
              </a:lnSpc>
            </a:pPr>
            <a:r>
              <a:rPr lang="en-US" sz="28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(1) </a:t>
            </a:r>
            <a:r>
              <a:rPr lang="ko-KR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ㅣ</a:t>
            </a:r>
            <a:r>
              <a:rPr lang="ko-KR" altLang="en-US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endParaRPr lang="ko-KR" sz="28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86383" y="3469159"/>
            <a:ext cx="641591" cy="5461653"/>
          </a:xfrm>
          <a:prstGeom prst="rect">
            <a:avLst/>
          </a:prstGeom>
        </p:spPr>
      </p:pic>
      <p:pic>
        <p:nvPicPr>
          <p:cNvPr id="42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86381" y="3456062"/>
            <a:ext cx="641590" cy="5461654"/>
          </a:xfrm>
          <a:prstGeom prst="rect">
            <a:avLst/>
          </a:prstGeom>
        </p:spPr>
      </p:pic>
      <p:pic>
        <p:nvPicPr>
          <p:cNvPr id="43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86385" y="3456065"/>
            <a:ext cx="641588" cy="5461649"/>
          </a:xfrm>
          <a:prstGeom prst="rect">
            <a:avLst/>
          </a:prstGeom>
        </p:spPr>
      </p:pic>
      <p:pic>
        <p:nvPicPr>
          <p:cNvPr id="44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87033" y="1889718"/>
            <a:ext cx="641587" cy="5461651"/>
          </a:xfrm>
          <a:prstGeom prst="rect">
            <a:avLst/>
          </a:prstGeom>
        </p:spPr>
      </p:pic>
      <p:pic>
        <p:nvPicPr>
          <p:cNvPr id="45" name="Picture 9"/>
          <p:cNvPicPr>
            <a:picLocks noChangeAspect="1"/>
          </p:cNvPicPr>
          <p:nvPr/>
        </p:nvPicPr>
        <p:blipFill rotWithShape="1">
          <a:blip r:embed="rId6"/>
          <a:srcRect l="64325" t="-22487" b="44813"/>
          <a:stretch/>
        </p:blipFill>
        <p:spPr>
          <a:xfrm>
            <a:off x="6781929" y="4894913"/>
            <a:ext cx="4833034" cy="59521"/>
          </a:xfrm>
          <a:prstGeom prst="rect">
            <a:avLst/>
          </a:prstGeom>
        </p:spPr>
      </p:pic>
      <p:pic>
        <p:nvPicPr>
          <p:cNvPr id="46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87033" y="1876619"/>
            <a:ext cx="641589" cy="5461656"/>
          </a:xfrm>
          <a:prstGeom prst="rect">
            <a:avLst/>
          </a:prstGeom>
        </p:spPr>
      </p:pic>
      <p:sp>
        <p:nvSpPr>
          <p:cNvPr id="47" name="TextBox 13"/>
          <p:cNvSpPr txBox="1"/>
          <p:nvPr/>
        </p:nvSpPr>
        <p:spPr>
          <a:xfrm>
            <a:off x="7146311" y="4608914"/>
            <a:ext cx="3950086" cy="123466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16199"/>
              </a:lnSpc>
            </a:pPr>
            <a:r>
              <a:rPr lang="en-US" sz="2800" b="1" i="0" u="none" strike="noStrike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(2) </a:t>
            </a:r>
            <a:r>
              <a:rPr lang="ko-KR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ㅣ</a:t>
            </a:r>
            <a:r>
              <a:rPr lang="ko-KR" altLang="en-US" sz="2800" b="1" i="0" u="none" strike="noStrike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</a:t>
            </a:r>
            <a:endParaRPr lang="ko-KR" sz="2800" b="1" i="0" u="none" strike="noStrike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1677" y="4987594"/>
            <a:ext cx="480108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코로나19 이후 비대면 교육의 중요성 증가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온라인 학습 플랫폼에 대한 수요 증가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교육 패러다임의 디지털 전환 가속화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51012" y="4858074"/>
            <a:ext cx="4930035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스마트 캠퍼스 구현을 위한 디지털 인프라 강화 목표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학생 중심 맞춤형 학습 지원 체계 구축 필요성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교수-학습 효율성 향상을 위한 통합 플랫폼 요구 </a:t>
            </a:r>
          </a:p>
        </p:txBody>
      </p:sp>
    </p:spTree>
    <p:extLst>
      <p:ext uri="{BB962C8B-B14F-4D97-AF65-F5344CB8AC3E}">
        <p14:creationId xmlns:p14="http://schemas.microsoft.com/office/powerpoint/2010/main" val="16912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24555-AA1F-1BCA-3947-B385CA92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627CDD-59F3-6821-EEB7-CEC0617DF18B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0B5AA-B272-F12D-6507-8CF2245353B7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7E8869-E14F-F582-68D4-DE290E230F23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356E352-881F-FF67-1C84-B22758EFEA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65067" y="1905000"/>
          <a:ext cx="3582284" cy="227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3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55447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시험을 추가할 강의를 선택할 수 있게 해당 교수의 강의 리스트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제목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설명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총 점수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시험 날짜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유형 선택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등록한 시험은 수정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삭제 가능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교수의 강의 리스트를 표시하여 선택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등록된 시험 제목 클릭 시 해당 시험의 문제 추가 페이지로 연결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 버튼 클릭 시 해당 시험 수정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버튼 클릭 시 해당 시험 삭제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051045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시험 추가 클릭 시 문제 추가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수정</a:t>
                      </a:r>
                      <a:r>
                        <a:rPr kumimoji="1" lang="en-US" altLang="ko-KR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삭제 기능이 있는 목록 생성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9069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7ADEB0B-5086-641B-1F18-C15BF91EA982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시험 등록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77227-D72D-9ACF-A443-6BC055FB5D0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7B3DEC-8C69-171E-578E-BE236ED31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07" y="2081079"/>
            <a:ext cx="3123960" cy="4465356"/>
          </a:xfrm>
          <a:prstGeom prst="rect">
            <a:avLst/>
          </a:prstGeom>
        </p:spPr>
      </p:pic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BC674C36-AB75-7CC4-4562-D76A34C1DE6D}"/>
              </a:ext>
            </a:extLst>
          </p:cNvPr>
          <p:cNvSpPr/>
          <p:nvPr/>
        </p:nvSpPr>
        <p:spPr>
          <a:xfrm>
            <a:off x="677453" y="2739504"/>
            <a:ext cx="3056468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EEBB170-5168-7B52-0F42-7F845F786F5A}"/>
              </a:ext>
            </a:extLst>
          </p:cNvPr>
          <p:cNvSpPr/>
          <p:nvPr/>
        </p:nvSpPr>
        <p:spPr>
          <a:xfrm>
            <a:off x="711199" y="6119189"/>
            <a:ext cx="3056468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8E795408-B2DF-ED08-C63C-A87BC5949A47}"/>
              </a:ext>
            </a:extLst>
          </p:cNvPr>
          <p:cNvSpPr/>
          <p:nvPr/>
        </p:nvSpPr>
        <p:spPr>
          <a:xfrm>
            <a:off x="711199" y="3154371"/>
            <a:ext cx="50800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2FAF4B61-9D17-C772-A808-9EB02B6AF274}"/>
              </a:ext>
            </a:extLst>
          </p:cNvPr>
          <p:cNvSpPr/>
          <p:nvPr/>
        </p:nvSpPr>
        <p:spPr>
          <a:xfrm>
            <a:off x="1951686" y="3137438"/>
            <a:ext cx="43156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9">
            <a:extLst>
              <a:ext uri="{FF2B5EF4-FFF2-40B4-BE49-F238E27FC236}">
                <a16:creationId xmlns:a16="http://schemas.microsoft.com/office/drawing/2014/main" id="{E73CCDB6-8B30-4198-D49F-EF2F50EB302D}"/>
              </a:ext>
            </a:extLst>
          </p:cNvPr>
          <p:cNvSpPr/>
          <p:nvPr/>
        </p:nvSpPr>
        <p:spPr>
          <a:xfrm>
            <a:off x="3192174" y="3154371"/>
            <a:ext cx="431560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8ED0386-AD57-D8E2-96DC-6FB4E8555C6E}"/>
              </a:ext>
            </a:extLst>
          </p:cNvPr>
          <p:cNvSpPr/>
          <p:nvPr/>
        </p:nvSpPr>
        <p:spPr>
          <a:xfrm>
            <a:off x="512864" y="2608271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32F9288B-1594-11F9-C4F0-193DACC7EF1C}"/>
              </a:ext>
            </a:extLst>
          </p:cNvPr>
          <p:cNvSpPr/>
          <p:nvPr/>
        </p:nvSpPr>
        <p:spPr>
          <a:xfrm>
            <a:off x="512863" y="3036374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4B03FEF3-138A-E553-F74D-B8393C3729C6}"/>
              </a:ext>
            </a:extLst>
          </p:cNvPr>
          <p:cNvSpPr/>
          <p:nvPr/>
        </p:nvSpPr>
        <p:spPr>
          <a:xfrm>
            <a:off x="1748278" y="304681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474904A7-C972-1883-3F0D-FA53F90221C7}"/>
              </a:ext>
            </a:extLst>
          </p:cNvPr>
          <p:cNvSpPr/>
          <p:nvPr/>
        </p:nvSpPr>
        <p:spPr>
          <a:xfrm>
            <a:off x="3027585" y="3023138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E34D68EA-2D1A-A47E-CA99-EFE5BAC95598}"/>
              </a:ext>
            </a:extLst>
          </p:cNvPr>
          <p:cNvSpPr/>
          <p:nvPr/>
        </p:nvSpPr>
        <p:spPr>
          <a:xfrm>
            <a:off x="580356" y="5966572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E1D1B70-CFC5-F3DC-1FC8-77844962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72" y="2254509"/>
            <a:ext cx="4515056" cy="4118496"/>
          </a:xfrm>
          <a:prstGeom prst="rect">
            <a:avLst/>
          </a:prstGeom>
        </p:spPr>
      </p:pic>
      <p:sp>
        <p:nvSpPr>
          <p:cNvPr id="24" name="오른쪽 화살표 17">
            <a:extLst>
              <a:ext uri="{FF2B5EF4-FFF2-40B4-BE49-F238E27FC236}">
                <a16:creationId xmlns:a16="http://schemas.microsoft.com/office/drawing/2014/main" id="{853A35AB-6AD5-5C9E-6CC3-13176ECCAC62}"/>
              </a:ext>
            </a:extLst>
          </p:cNvPr>
          <p:cNvSpPr/>
          <p:nvPr/>
        </p:nvSpPr>
        <p:spPr>
          <a:xfrm rot="761128">
            <a:off x="1345664" y="3550639"/>
            <a:ext cx="2818803" cy="30049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39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1B34-4083-6362-F1AF-9E589A545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3637239-156F-4E0E-756E-AC5F81FA0216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D4101-3EBC-AFAC-838C-4DC1292C35EF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FEC7CB-3A1B-2B5E-8346-21D2FD4E82D5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974C8B4-7348-FA67-6C3A-D79F58F06A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62975" y="1905000"/>
          <a:ext cx="3384376" cy="2343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왼쪽 사이드 바에 문제 목록 표시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문제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배점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답안</a:t>
                      </a: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, </a:t>
                      </a:r>
                      <a:r>
                        <a:rPr lang="ko-KR" altLang="en-US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정답 선택 후 등록하면 문제 목록에 문제 번호 생성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문제 번호 클릭 시 해당 문제로 이동하여 문제 추가와 </a:t>
                      </a:r>
                      <a:endParaRPr lang="en-US" altLang="ko-KR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같은 형식으로 수정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객관식 버튼 클릭 시 왼쪽 화면</a:t>
                      </a: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서술형 버튼 클릭 시 오른쪽 화면으로 전환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등록 버튼 클릭 시 문제 목록에 문제 번호 생성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5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객관식의 경우 정답인 답안을 선택하여 자동 채점 가능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66707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9CFC858-D6EF-38D0-2A2F-74786854E8D1}"/>
              </a:ext>
            </a:extLst>
          </p:cNvPr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문제 추가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531AE3-4C4F-E2BB-3DEF-A1005F8984C6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9C130-C057-DEAD-DEC9-E5691F7F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3" y="2178309"/>
            <a:ext cx="4515056" cy="4118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F3B6ED-59F4-CE3F-74BD-E7D0648AA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281" y="2178309"/>
            <a:ext cx="2921285" cy="2858029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C49DB86-AAFA-8F52-D781-5D02568F433E}"/>
              </a:ext>
            </a:extLst>
          </p:cNvPr>
          <p:cNvSpPr/>
          <p:nvPr/>
        </p:nvSpPr>
        <p:spPr>
          <a:xfrm>
            <a:off x="176629" y="2626279"/>
            <a:ext cx="53457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29971FDB-F9B1-A94D-9267-F7E52A989366}"/>
              </a:ext>
            </a:extLst>
          </p:cNvPr>
          <p:cNvSpPr/>
          <p:nvPr/>
        </p:nvSpPr>
        <p:spPr>
          <a:xfrm>
            <a:off x="4851400" y="2751669"/>
            <a:ext cx="948267" cy="338666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1EA5306-8FA9-2607-7337-63067B68C98F}"/>
              </a:ext>
            </a:extLst>
          </p:cNvPr>
          <p:cNvSpPr/>
          <p:nvPr/>
        </p:nvSpPr>
        <p:spPr>
          <a:xfrm>
            <a:off x="3740" y="248920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FEFB90-C0ED-3AD9-8C66-20EF0E466C64}"/>
              </a:ext>
            </a:extLst>
          </p:cNvPr>
          <p:cNvSpPr/>
          <p:nvPr/>
        </p:nvSpPr>
        <p:spPr>
          <a:xfrm>
            <a:off x="4709758" y="257477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407F6B7A-A91F-452E-201C-F2BC6E8818B6}"/>
              </a:ext>
            </a:extLst>
          </p:cNvPr>
          <p:cNvSpPr/>
          <p:nvPr/>
        </p:nvSpPr>
        <p:spPr>
          <a:xfrm>
            <a:off x="2308496" y="2783687"/>
            <a:ext cx="1205172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14C849CB-6769-A148-5B3E-D80468947CEF}"/>
              </a:ext>
            </a:extLst>
          </p:cNvPr>
          <p:cNvSpPr/>
          <p:nvPr/>
        </p:nvSpPr>
        <p:spPr>
          <a:xfrm>
            <a:off x="6246935" y="2921001"/>
            <a:ext cx="1356132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C5E04117-9BE1-CDEA-DA9E-3EC19113F11A}"/>
              </a:ext>
            </a:extLst>
          </p:cNvPr>
          <p:cNvSpPr/>
          <p:nvPr/>
        </p:nvSpPr>
        <p:spPr>
          <a:xfrm>
            <a:off x="2112232" y="262043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A5180BAC-01CA-B5C5-8734-E3C3A0A38DDB}"/>
              </a:ext>
            </a:extLst>
          </p:cNvPr>
          <p:cNvSpPr/>
          <p:nvPr/>
        </p:nvSpPr>
        <p:spPr>
          <a:xfrm>
            <a:off x="6091146" y="275166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모서리가 둥근 직사각형 9">
            <a:extLst>
              <a:ext uri="{FF2B5EF4-FFF2-40B4-BE49-F238E27FC236}">
                <a16:creationId xmlns:a16="http://schemas.microsoft.com/office/drawing/2014/main" id="{C0FC8FDA-207B-EE96-487E-DD1D01424B09}"/>
              </a:ext>
            </a:extLst>
          </p:cNvPr>
          <p:cNvSpPr/>
          <p:nvPr/>
        </p:nvSpPr>
        <p:spPr>
          <a:xfrm>
            <a:off x="1165243" y="5459154"/>
            <a:ext cx="3484396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8F12589D-8B77-A048-4D19-BC9DFECCF9CE}"/>
              </a:ext>
            </a:extLst>
          </p:cNvPr>
          <p:cNvSpPr/>
          <p:nvPr/>
        </p:nvSpPr>
        <p:spPr>
          <a:xfrm>
            <a:off x="989895" y="532537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모서리가 둥근 직사각형 9">
            <a:extLst>
              <a:ext uri="{FF2B5EF4-FFF2-40B4-BE49-F238E27FC236}">
                <a16:creationId xmlns:a16="http://schemas.microsoft.com/office/drawing/2014/main" id="{EAE1DEE2-5D77-9F59-722E-18C8F0A7A30F}"/>
              </a:ext>
            </a:extLst>
          </p:cNvPr>
          <p:cNvSpPr/>
          <p:nvPr/>
        </p:nvSpPr>
        <p:spPr>
          <a:xfrm>
            <a:off x="1165242" y="5861152"/>
            <a:ext cx="3484396" cy="306132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모서리가 둥근 직사각형 9">
            <a:extLst>
              <a:ext uri="{FF2B5EF4-FFF2-40B4-BE49-F238E27FC236}">
                <a16:creationId xmlns:a16="http://schemas.microsoft.com/office/drawing/2014/main" id="{B0B0034A-981F-118F-3487-84DD577CC3F1}"/>
              </a:ext>
            </a:extLst>
          </p:cNvPr>
          <p:cNvSpPr/>
          <p:nvPr/>
        </p:nvSpPr>
        <p:spPr>
          <a:xfrm>
            <a:off x="6246934" y="4496319"/>
            <a:ext cx="1423355" cy="42281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B485EF44-6A80-7C37-72F6-E6E5BDF2B207}"/>
              </a:ext>
            </a:extLst>
          </p:cNvPr>
          <p:cNvSpPr/>
          <p:nvPr/>
        </p:nvSpPr>
        <p:spPr>
          <a:xfrm>
            <a:off x="6105292" y="4314824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9CF058CB-7ED3-DF4B-5EC8-0984E5593F5F}"/>
              </a:ext>
            </a:extLst>
          </p:cNvPr>
          <p:cNvSpPr/>
          <p:nvPr/>
        </p:nvSpPr>
        <p:spPr>
          <a:xfrm>
            <a:off x="963579" y="577324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746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720043" y="2932526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b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932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24555-AA1F-1BCA-3947-B385CA92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F627CDD-59F3-6821-EEB7-CEC0617DF18B}"/>
              </a:ext>
            </a:extLst>
          </p:cNvPr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0B5AA-B272-F12D-6507-8CF2245353B7}"/>
              </a:ext>
            </a:extLst>
          </p:cNvPr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7E8869-E14F-F582-68D4-DE290E230F23}"/>
              </a:ext>
            </a:extLst>
          </p:cNvPr>
          <p:cNvSpPr/>
          <p:nvPr/>
        </p:nvSpPr>
        <p:spPr>
          <a:xfrm>
            <a:off x="276225" y="1905000"/>
            <a:ext cx="8286750" cy="48672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356E352-881F-FF67-1C84-B22758EF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627864"/>
              </p:ext>
            </p:extLst>
          </p:nvPr>
        </p:nvGraphicFramePr>
        <p:xfrm>
          <a:off x="8365067" y="1905000"/>
          <a:ext cx="3582284" cy="1320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83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55447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화상강의</a:t>
                      </a:r>
                      <a:r>
                        <a:rPr lang="ko-KR" altLang="en-US" sz="850" b="0" baseline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메인 페이지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사이드바의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화상강의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클릭시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이동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7ADEB0B-5086-641B-1F18-C15BF91EA982}"/>
              </a:ext>
            </a:extLst>
          </p:cNvPr>
          <p:cNvSpPr txBox="1"/>
          <p:nvPr/>
        </p:nvSpPr>
        <p:spPr>
          <a:xfrm>
            <a:off x="1315574" y="1630606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77227-D72D-9ACF-A443-6BC055FB5D01}"/>
              </a:ext>
            </a:extLst>
          </p:cNvPr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BC674C36-AB75-7CC4-4562-D76A34C1DE6D}"/>
              </a:ext>
            </a:extLst>
          </p:cNvPr>
          <p:cNvSpPr/>
          <p:nvPr/>
        </p:nvSpPr>
        <p:spPr>
          <a:xfrm>
            <a:off x="677453" y="2739504"/>
            <a:ext cx="3056468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8E795408-B2DF-ED08-C63C-A87BC5949A47}"/>
              </a:ext>
            </a:extLst>
          </p:cNvPr>
          <p:cNvSpPr/>
          <p:nvPr/>
        </p:nvSpPr>
        <p:spPr>
          <a:xfrm>
            <a:off x="711199" y="3154371"/>
            <a:ext cx="50800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2FAF4B61-9D17-C772-A808-9EB02B6AF274}"/>
              </a:ext>
            </a:extLst>
          </p:cNvPr>
          <p:cNvSpPr/>
          <p:nvPr/>
        </p:nvSpPr>
        <p:spPr>
          <a:xfrm>
            <a:off x="1951686" y="3137438"/>
            <a:ext cx="431561" cy="27462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0" y="2188677"/>
            <a:ext cx="7515497" cy="3854204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B8ED0386-AD57-D8E2-96DC-6FB4E8555C6E}"/>
              </a:ext>
            </a:extLst>
          </p:cNvPr>
          <p:cNvSpPr/>
          <p:nvPr/>
        </p:nvSpPr>
        <p:spPr>
          <a:xfrm>
            <a:off x="302670" y="2057444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635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33" y="2177538"/>
            <a:ext cx="4182694" cy="395616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486220"/>
              </p:ext>
            </p:extLst>
          </p:nvPr>
        </p:nvGraphicFramePr>
        <p:xfrm>
          <a:off x="8562975" y="1905000"/>
          <a:ext cx="3384376" cy="1694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참가자의 이름과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방이름을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입력 후 </a:t>
                      </a: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화상강의에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참여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참가자의 이름은 쿠키로 전달받은 </a:t>
                      </a: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studentId</a:t>
                      </a:r>
                      <a:r>
                        <a:rPr lang="ko-KR" altLang="en-US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자동 세팅</a:t>
                      </a:r>
                      <a:endParaRPr lang="en-US" altLang="ko-KR" sz="850" b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변경 불가및 임의 설정불가 </a:t>
                      </a:r>
                      <a:r>
                        <a:rPr lang="en-US" altLang="ko-KR" sz="850" b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방이름을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임의로 작성하여 방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생성 및 입장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교수 학생관리 페이지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491650" y="3599381"/>
            <a:ext cx="2336660" cy="522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360807" y="3484270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491650" y="4284341"/>
            <a:ext cx="2336660" cy="522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360806" y="422763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076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839685"/>
              </p:ext>
            </p:extLst>
          </p:nvPr>
        </p:nvGraphicFramePr>
        <p:xfrm>
          <a:off x="8562975" y="1905000"/>
          <a:ext cx="3384376" cy="1941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앞선 기능에 대한 코드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참가자 이름을 추출한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studentId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설정 및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readOnly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 설정하여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변경불가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쿠키를 이용하여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Jwt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토큰 전달 받은 후 추출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133637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Jwt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토큰에서 </a:t>
                      </a:r>
                      <a:r>
                        <a:rPr kumimoji="1" lang="en-US" altLang="ko-KR" sz="85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studentId</a:t>
                      </a:r>
                      <a:r>
                        <a:rPr kumimoji="1" lang="en-US" altLang="ko-KR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1" lang="ko-KR" altLang="en-US" sz="85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추출</a:t>
                      </a:r>
                      <a:endParaRPr kumimoji="1" lang="ko-KR" altLang="en-US" sz="85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375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2" y="1990541"/>
            <a:ext cx="8402223" cy="714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0" y="2847846"/>
            <a:ext cx="4753638" cy="3905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0" y="3381256"/>
            <a:ext cx="5296639" cy="1838582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120647" y="1899910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120645" y="2705016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120646" y="3305602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0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8" y="1899910"/>
            <a:ext cx="8295992" cy="3989044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878563"/>
              </p:ext>
            </p:extLst>
          </p:nvPr>
        </p:nvGraphicFramePr>
        <p:xfrm>
          <a:off x="8562975" y="1905000"/>
          <a:ext cx="3384376" cy="1849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참여후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방의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UI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참가자들의 </a:t>
                      </a: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캠화면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 기능들의 버튼 앞에서부터 차례대로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마이크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ON/OFF(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마이크 선택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),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카메라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ON/OFF(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카메라 선택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화면공유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채팅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방 나가기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 녹화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2610986" y="2081079"/>
            <a:ext cx="3293377" cy="339844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2568633" y="208107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2610985" y="5452036"/>
            <a:ext cx="3207923" cy="522199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2480141" y="5348291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157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02" y="1905000"/>
            <a:ext cx="5020766" cy="4898579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394726"/>
              </p:ext>
            </p:extLst>
          </p:nvPr>
        </p:nvGraphicFramePr>
        <p:xfrm>
          <a:off x="8562975" y="1905000"/>
          <a:ext cx="3384376" cy="1292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참여후</a:t>
                      </a: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 방의 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UI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화면공유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모습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30037" y="1630606"/>
            <a:ext cx="2886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en-US" altLang="ko-KR" sz="105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2612480" y="2146696"/>
            <a:ext cx="3755069" cy="428735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2562604" y="2201158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260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15" y="2074206"/>
            <a:ext cx="1883093" cy="4776921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15562"/>
              </p:ext>
            </p:extLst>
          </p:nvPr>
        </p:nvGraphicFramePr>
        <p:xfrm>
          <a:off x="8562975" y="1905000"/>
          <a:ext cx="3384376" cy="152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err="1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채팅창</a:t>
                      </a:r>
                      <a:r>
                        <a:rPr lang="en-US" altLang="ko-KR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UI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채팅창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UI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자신과 상대방의 색을 달리하여 가시성 증가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142211" y="2060462"/>
            <a:ext cx="2044931" cy="479066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045571" y="208107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3210615" y="5452036"/>
            <a:ext cx="1883093" cy="108176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117181" y="532080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872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91" y="3726235"/>
            <a:ext cx="3913250" cy="9530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55" y="5556830"/>
            <a:ext cx="6291613" cy="8721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8" y="2031143"/>
            <a:ext cx="3714927" cy="308344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626744"/>
              </p:ext>
            </p:extLst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화면 녹화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녹화 버튼 클릭 시 자동으로 현재 탭 선택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녹화 종료 버튼 클릭 시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다운로드 버튼 활성화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클릭 시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webm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형태로 동영상 다운로드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14467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60312" y="2031143"/>
            <a:ext cx="3862306" cy="3083447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60312" y="2017355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023102" y="6028256"/>
            <a:ext cx="856469" cy="308128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892260" y="589702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574541" y="3726235"/>
            <a:ext cx="3862306" cy="953010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469520" y="3633610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85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2325" y="-2552222"/>
            <a:ext cx="533400" cy="937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5032" y="2090300"/>
            <a:ext cx="230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Necessity</a:t>
            </a:r>
            <a:endParaRPr lang="ko-KR" altLang="en-US" sz="36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 개요</a:t>
            </a:r>
            <a:r>
              <a:rPr lang="en-US" altLang="ko-KR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필요성 및 기대효과</a:t>
            </a:r>
            <a:r>
              <a:rPr lang="en-US" altLang="ko-KR" sz="28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54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7574" y="3515874"/>
            <a:ext cx="342900" cy="330200"/>
          </a:xfrm>
          <a:prstGeom prst="rect">
            <a:avLst/>
          </a:prstGeom>
        </p:spPr>
      </p:pic>
      <p:pic>
        <p:nvPicPr>
          <p:cNvPr id="3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02325" y="-1634647"/>
            <a:ext cx="533400" cy="9372600"/>
          </a:xfrm>
          <a:prstGeom prst="rect">
            <a:avLst/>
          </a:prstGeom>
        </p:spPr>
      </p:pic>
      <p:pic>
        <p:nvPicPr>
          <p:cNvPr id="44" name="Picture 14"/>
          <p:cNvPicPr>
            <a:picLocks noChangeAspect="1"/>
          </p:cNvPicPr>
          <p:nvPr/>
        </p:nvPicPr>
        <p:blipFill rotWithShape="1">
          <a:blip r:embed="rId4"/>
          <a:srcRect l="30410" t="-79994" b="-2"/>
          <a:stretch/>
        </p:blipFill>
        <p:spPr>
          <a:xfrm rot="5400000">
            <a:off x="3420981" y="2581215"/>
            <a:ext cx="883800" cy="4571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313882" y="2780751"/>
            <a:ext cx="906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필요성</a:t>
            </a:r>
            <a:endParaRPr lang="ko-KR" altLang="en-US" sz="1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02324" y="-345623"/>
            <a:ext cx="533400" cy="9372600"/>
          </a:xfrm>
          <a:prstGeom prst="rect">
            <a:avLst/>
          </a:prstGeom>
        </p:spPr>
      </p:pic>
      <p:pic>
        <p:nvPicPr>
          <p:cNvPr id="55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7235030" y="10959601"/>
            <a:ext cx="45719" cy="355866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538660" y="4657578"/>
            <a:ext cx="2264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Anticipated Benefits</a:t>
            </a:r>
            <a:endParaRPr lang="ko-KR" altLang="en-US" sz="48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08054" y="5585729"/>
            <a:ext cx="100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기대효과</a:t>
            </a:r>
            <a:endParaRPr lang="ko-KR" altLang="en-US" sz="1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1" name="Picture 8"/>
          <p:cNvPicPr>
            <a:picLocks noChangeAspect="1"/>
          </p:cNvPicPr>
          <p:nvPr/>
        </p:nvPicPr>
        <p:blipFill rotWithShape="1">
          <a:blip r:embed="rId4"/>
          <a:srcRect l="16171" t="1" b="-3"/>
          <a:stretch/>
        </p:blipFill>
        <p:spPr>
          <a:xfrm rot="5400000">
            <a:off x="2833790" y="5289007"/>
            <a:ext cx="1916296" cy="457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86580" y="4273763"/>
            <a:ext cx="113671" cy="2076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00525" y="4542162"/>
            <a:ext cx="5934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다양한 </a:t>
            </a:r>
            <a:r>
              <a:rPr lang="ko-KR" altLang="en-US" dirty="0"/>
              <a:t>교육 콘텐츠 및 학습 자료의 효과적 </a:t>
            </a:r>
            <a:r>
              <a:rPr lang="ko-KR" altLang="en-US" dirty="0" smtClean="0"/>
              <a:t>제공으로 학습 </a:t>
            </a:r>
            <a:r>
              <a:rPr lang="ko-KR" altLang="en-US" dirty="0"/>
              <a:t>경험 개선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학생</a:t>
            </a:r>
            <a:r>
              <a:rPr lang="en-US" altLang="ko-KR" dirty="0"/>
              <a:t>-</a:t>
            </a:r>
            <a:r>
              <a:rPr lang="ko-KR" altLang="en-US" dirty="0"/>
              <a:t>교수 간 소통 활성화를 통한 교육 효과 </a:t>
            </a:r>
            <a:r>
              <a:rPr lang="ko-KR" altLang="en-US" dirty="0" smtClean="0"/>
              <a:t>증대</a:t>
            </a:r>
            <a:endParaRPr lang="ko-KR" alt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195503" y="5108560"/>
            <a:ext cx="46291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대화형 학습 도구를 통한 능동적 학습 촉진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협업 도구를 활용한 팀 프로젝트 활성화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195503" y="1858447"/>
            <a:ext cx="59340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latin typeface="Arial" panose="020B0604020202020204" pitchFamily="34" charset="0"/>
              </a:rPr>
              <a:t>온라인과 오프라인 교육을 통합한 </a:t>
            </a:r>
            <a:r>
              <a:rPr lang="ko-KR" altLang="ko-KR" dirty="0" err="1">
                <a:latin typeface="Arial" panose="020B0604020202020204" pitchFamily="34" charset="0"/>
              </a:rPr>
              <a:t>블렌디드</a:t>
            </a:r>
            <a:r>
              <a:rPr lang="ko-KR" altLang="ko-KR" dirty="0">
                <a:latin typeface="Arial" panose="020B0604020202020204" pitchFamily="34" charset="0"/>
              </a:rPr>
              <a:t> 러닝 환경 구축 필요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latin typeface="Arial" panose="020B0604020202020204" pitchFamily="34" charset="0"/>
              </a:rPr>
              <a:t>교수자의 강의 자료 관리 및 학습 활동 모니터링 효율화 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5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902324" y="1476923"/>
            <a:ext cx="533400" cy="93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2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2" y="3690821"/>
            <a:ext cx="4325660" cy="2737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12" y="2047516"/>
            <a:ext cx="4352757" cy="1629289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568633" y="464182"/>
            <a:ext cx="8751914" cy="9929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b="1" dirty="0" err="1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화면정의서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E672C9C-2796-4CD4-B138-FB14ECB9E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754666"/>
              </p:ext>
            </p:extLst>
          </p:nvPr>
        </p:nvGraphicFramePr>
        <p:xfrm>
          <a:off x="8562975" y="1905000"/>
          <a:ext cx="3384376" cy="178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56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298112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5885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rgbClr val="4E5263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Summery.</a:t>
                      </a:r>
                      <a:endParaRPr lang="en" altLang="ko-KR" sz="900" b="1" dirty="0">
                        <a:solidFill>
                          <a:srgbClr val="4E5263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78630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50" b="0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sym typeface="맑은 고딕"/>
                        </a:rPr>
                        <a:t>화면 녹화</a:t>
                      </a:r>
                      <a:endParaRPr lang="en-US" altLang="ko-KR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altLang="en-US" sz="850" b="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녹화 버튼 클릭 시 자동으로 현재 탭 선택</a:t>
                      </a:r>
                      <a:endParaRPr lang="ko-KR" altLang="en-US" sz="85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en-US" altLang="ko-KR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Media</a:t>
                      </a:r>
                      <a:r>
                        <a:rPr lang="en-US" altLang="ko-KR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Stream Recording</a:t>
                      </a:r>
                      <a:r>
                        <a:rPr lang="ko-KR" altLang="en-US" sz="85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을 이용하여 녹화 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4083"/>
                  </a:ext>
                </a:extLst>
              </a:tr>
              <a:tr h="2415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850" b="1" dirty="0" smtClean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850" b="1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20000"/>
                        </a:lnSpc>
                      </a:pP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다운로드 클릭 시 </a:t>
                      </a:r>
                      <a:r>
                        <a:rPr lang="en-US" altLang="ko-KR" sz="85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webm</a:t>
                      </a:r>
                      <a:r>
                        <a:rPr lang="ko-KR" altLang="en-US" sz="85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의 형태로 동영상 다운로드</a:t>
                      </a:r>
                      <a:endParaRPr lang="en-US" altLang="ko-KR" sz="85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14467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71600" y="1638300"/>
            <a:ext cx="2886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화상강의 페이지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39525" y="1638300"/>
            <a:ext cx="5078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sz="105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460312" y="2031144"/>
            <a:ext cx="4352758" cy="146861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29467" y="1919248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515131" y="3676805"/>
            <a:ext cx="4297938" cy="2751584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392860" y="3630993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30" y="2031144"/>
            <a:ext cx="3278585" cy="2117789"/>
          </a:xfrm>
          <a:prstGeom prst="rect">
            <a:avLst/>
          </a:prstGeom>
        </p:spPr>
      </p:pic>
      <p:sp>
        <p:nvSpPr>
          <p:cNvPr id="20" name="모서리가 둥근 직사각형 9">
            <a:extLst>
              <a:ext uri="{FF2B5EF4-FFF2-40B4-BE49-F238E27FC236}">
                <a16:creationId xmlns:a16="http://schemas.microsoft.com/office/drawing/2014/main" id="{34E1CCEF-AABD-10A5-6198-8DA8B2D7A914}"/>
              </a:ext>
            </a:extLst>
          </p:cNvPr>
          <p:cNvSpPr/>
          <p:nvPr/>
        </p:nvSpPr>
        <p:spPr>
          <a:xfrm>
            <a:off x="5025830" y="2063602"/>
            <a:ext cx="3278585" cy="1951445"/>
          </a:xfrm>
          <a:prstGeom prst="roundRect">
            <a:avLst/>
          </a:prstGeom>
          <a:noFill/>
          <a:ln w="444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D481FA2-64B4-CCCA-9A08-68CAD7A7E051}"/>
              </a:ext>
            </a:extLst>
          </p:cNvPr>
          <p:cNvSpPr/>
          <p:nvPr/>
        </p:nvSpPr>
        <p:spPr>
          <a:xfrm>
            <a:off x="4913445" y="1932369"/>
            <a:ext cx="261685" cy="262466"/>
          </a:xfrm>
          <a:prstGeom prst="flowChartConnector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0242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08" y="1364825"/>
            <a:ext cx="2684473" cy="15280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05" y="2892830"/>
            <a:ext cx="2684473" cy="39220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651" y="1364825"/>
            <a:ext cx="3691459" cy="54500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494" y="1364825"/>
            <a:ext cx="3722009" cy="54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8" y="1662545"/>
            <a:ext cx="3358607" cy="49294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720" y="1662544"/>
            <a:ext cx="3359608" cy="49294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833" y="1662544"/>
            <a:ext cx="3381614" cy="495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3" y="1599245"/>
            <a:ext cx="3434654" cy="49875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618" y="1599245"/>
            <a:ext cx="3398505" cy="49875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624" y="1599245"/>
            <a:ext cx="3375466" cy="49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5" y="1457131"/>
            <a:ext cx="3408516" cy="49986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57" y="1457131"/>
            <a:ext cx="3385691" cy="49986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583" y="1457131"/>
            <a:ext cx="3391295" cy="49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요구사항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748" y="2493687"/>
            <a:ext cx="3290705" cy="24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정책 정의서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05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6" y="2137046"/>
            <a:ext cx="10153645" cy="36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4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273" y="1326502"/>
            <a:ext cx="4441372" cy="53912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(Member_</a:t>
            </a:r>
            <a:r>
              <a:rPr lang="ko-KR" altLang="en-US" sz="2400" b="1" dirty="0" smtClean="0"/>
              <a:t>로그인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5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(ADMIN)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51" y="1454796"/>
            <a:ext cx="4631799" cy="54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(ADMIN)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1533133"/>
            <a:ext cx="4003455" cy="48303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673" y="2957892"/>
            <a:ext cx="4003455" cy="34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4950762" y="28003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50762" y="21907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950762" y="40576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50762" y="342900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50762" y="531495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950762" y="4686300"/>
            <a:ext cx="5755338" cy="635000"/>
          </a:xfrm>
          <a:prstGeom prst="rect">
            <a:avLst/>
          </a:prstGeom>
          <a:solidFill>
            <a:schemeClr val="bg1"/>
          </a:solidFill>
          <a:ln w="38100">
            <a:solidFill>
              <a:srgbClr val="458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61290" y="278130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Frame Work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 환경</a:t>
            </a:r>
            <a:endParaRPr lang="ko-KR" altLang="en-US" sz="6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61290" y="217170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언어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61290" y="403860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661290" y="34194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IDE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61290" y="5314950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Server &amp;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기타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61290" y="4676775"/>
            <a:ext cx="3260897" cy="635000"/>
          </a:xfrm>
          <a:prstGeom prst="rect">
            <a:avLst/>
          </a:prstGeom>
          <a:solidFill>
            <a:srgbClr val="4585F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 &amp;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형성관리</a:t>
            </a:r>
            <a:endParaRPr lang="ko-KR" altLang="en-US" sz="2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150" y="2869562"/>
            <a:ext cx="1234392" cy="5146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67" y="2909134"/>
            <a:ext cx="617216" cy="462316"/>
          </a:xfrm>
          <a:prstGeom prst="rect">
            <a:avLst/>
          </a:prstGeom>
        </p:spPr>
      </p:pic>
      <p:pic>
        <p:nvPicPr>
          <p:cNvPr id="22" name="Picture 4" descr="JDK 17 - New Features in Java 17 - GeeksforGeek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61" y="2272201"/>
            <a:ext cx="1060277" cy="45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Object 44"/>
          <p:cNvPicPr>
            <a:picLocks noChangeAspect="1"/>
          </p:cNvPicPr>
          <p:nvPr/>
        </p:nvPicPr>
        <p:blipFill rotWithShape="1">
          <a:blip r:embed="rId5" cstate="print"/>
          <a:srcRect r="17893" b="11066"/>
          <a:stretch/>
        </p:blipFill>
        <p:spPr>
          <a:xfrm>
            <a:off x="5091567" y="4177922"/>
            <a:ext cx="2295924" cy="3991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3" t="24837" r="11522" b="23070"/>
          <a:stretch/>
        </p:blipFill>
        <p:spPr>
          <a:xfrm>
            <a:off x="7528296" y="4160596"/>
            <a:ext cx="950686" cy="41962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9" t="16667" r="30379" b="19048"/>
          <a:stretch/>
        </p:blipFill>
        <p:spPr>
          <a:xfrm>
            <a:off x="6355413" y="4724315"/>
            <a:ext cx="585714" cy="54432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30" y="4793215"/>
            <a:ext cx="1106640" cy="43918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51" y="5370104"/>
            <a:ext cx="552980" cy="53383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 b="11718"/>
          <a:stretch/>
        </p:blipFill>
        <p:spPr>
          <a:xfrm>
            <a:off x="5471314" y="5465907"/>
            <a:ext cx="1135902" cy="4064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13000306" y="8266978"/>
            <a:ext cx="383218" cy="130711"/>
          </a:xfrm>
          <a:prstGeom prst="rect">
            <a:avLst/>
          </a:prstGeom>
        </p:spPr>
      </p:pic>
      <p:pic>
        <p:nvPicPr>
          <p:cNvPr id="3074" name="Picture 2" descr="Docker official 로고 - 소셜 미디어 및 로고 아이콘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16" y="5403854"/>
            <a:ext cx="557140" cy="46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racle]eXERD 사용법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068" y="5492497"/>
            <a:ext cx="916019" cy="28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4" b="32917"/>
          <a:stretch/>
        </p:blipFill>
        <p:spPr>
          <a:xfrm>
            <a:off x="5091567" y="3498411"/>
            <a:ext cx="1568031" cy="534837"/>
          </a:xfrm>
          <a:prstGeom prst="rect">
            <a:avLst/>
          </a:prstGeom>
        </p:spPr>
      </p:pic>
      <p:pic>
        <p:nvPicPr>
          <p:cNvPr id="40" name="Picture 6" descr="Ubuntu Server 20.04.6 LTS distro on USB only $11.99 - Shop Linux Onlin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53" y="5138963"/>
            <a:ext cx="745521" cy="98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of Twili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30" y="5393012"/>
            <a:ext cx="504695" cy="5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6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교수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633" y="1599245"/>
            <a:ext cx="7084725" cy="49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교수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63" y="1362269"/>
            <a:ext cx="5322585" cy="53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4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교수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700" y="1252838"/>
            <a:ext cx="3664440" cy="50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smtClean="0">
                <a:solidFill>
                  <a:srgbClr val="4585FB"/>
                </a:solidFill>
              </a:rPr>
              <a:t>시퀀스다이어그램</a:t>
            </a:r>
            <a:r>
              <a:rPr lang="en-US" altLang="ko-KR" sz="2400" b="1" dirty="0" smtClean="0"/>
              <a:t>(</a:t>
            </a:r>
            <a:r>
              <a:rPr lang="ko-KR" altLang="en-US" sz="2400" b="1" dirty="0" smtClean="0"/>
              <a:t>학생</a:t>
            </a:r>
            <a:r>
              <a:rPr lang="en-US" altLang="ko-KR" sz="2400" b="1" dirty="0" smtClean="0"/>
              <a:t>)</a:t>
            </a:r>
            <a:endParaRPr lang="ko-KR" altLang="en-US" sz="48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06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60" y="1304579"/>
            <a:ext cx="5086938" cy="533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58" y="1351223"/>
            <a:ext cx="4727517" cy="55067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관리자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08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39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99245"/>
            <a:ext cx="4552950" cy="49741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교수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08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0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4" y="1457131"/>
            <a:ext cx="6953251" cy="51743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5400" b="1" dirty="0" err="1" smtClean="0">
                <a:solidFill>
                  <a:srgbClr val="4585FB"/>
                </a:solidFill>
              </a:rPr>
              <a:t>유즈케이스</a:t>
            </a:r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학생</a:t>
            </a:r>
            <a:r>
              <a:rPr lang="en-US" altLang="ko-KR" sz="2800" b="1" dirty="0" smtClean="0"/>
              <a:t>)</a:t>
            </a:r>
            <a:endParaRPr lang="ko-KR" altLang="en-US" sz="54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08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9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en-US" altLang="ko-KR" sz="6000" b="1" dirty="0" smtClean="0">
                <a:solidFill>
                  <a:srgbClr val="4585FB"/>
                </a:solidFill>
              </a:rPr>
              <a:t>EXERD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09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0" y="1413703"/>
            <a:ext cx="12050684" cy="54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4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</a:rPr>
              <a:t>메뉴구조도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</a:rPr>
              <a:t>사이트맵</a:t>
            </a:r>
            <a:r>
              <a:rPr lang="en-US" altLang="ko-KR" sz="4000" b="1" dirty="0" smtClean="0">
                <a:solidFill>
                  <a:srgbClr val="4585FB"/>
                </a:solidFill>
              </a:rPr>
              <a:t>)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10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19" y="1881878"/>
            <a:ext cx="8442232" cy="43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1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smtClean="0">
                <a:solidFill>
                  <a:srgbClr val="4585FB"/>
                </a:solidFill>
              </a:rPr>
              <a:t>시연 영상</a:t>
            </a:r>
            <a:endParaRPr lang="ko-KR" altLang="en-US" sz="6000" b="1" dirty="0">
              <a:solidFill>
                <a:srgbClr val="4585F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11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5315" y="5563726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https://www.youtube.com/watch?v=M1_yv36KB10</a:t>
            </a:r>
            <a:endParaRPr lang="ko-KR" altLang="en-US" sz="24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M1_yv36KB1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68633" y="1599245"/>
            <a:ext cx="6893564" cy="38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8633" y="273682"/>
            <a:ext cx="8751914" cy="1325563"/>
          </a:xfrm>
        </p:spPr>
        <p:txBody>
          <a:bodyPr>
            <a:normAutofit/>
          </a:bodyPr>
          <a:lstStyle/>
          <a:p>
            <a:r>
              <a:rPr lang="ko-KR" altLang="en-US" sz="6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간트차트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4000" b="1" dirty="0" err="1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일정관리표</a:t>
            </a:r>
            <a:r>
              <a:rPr lang="en-US" altLang="ko-KR" sz="4000" b="1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4000" b="1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703" y="349135"/>
            <a:ext cx="161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rgbClr val="4585FB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03</a:t>
            </a:r>
            <a:endParaRPr lang="ko-KR" altLang="en-US" sz="6600" dirty="0">
              <a:solidFill>
                <a:srgbClr val="4585FB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1" y="1849015"/>
            <a:ext cx="8072616" cy="28981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39" y="4719157"/>
            <a:ext cx="8072616" cy="13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0074" y="88374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7" name="TextBox 6"/>
          <p:cNvSpPr txBox="1"/>
          <p:nvPr/>
        </p:nvSpPr>
        <p:spPr>
          <a:xfrm>
            <a:off x="11252458" y="2705845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이수민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7313" y="1670665"/>
            <a:ext cx="754781" cy="69502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91046" y="1657632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69364" y="2693484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2" name="자유형 101"/>
          <p:cNvSpPr/>
          <p:nvPr/>
        </p:nvSpPr>
        <p:spPr>
          <a:xfrm rot="17435772">
            <a:off x="4514003" y="-270757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3" name="자유형 102"/>
          <p:cNvSpPr/>
          <p:nvPr/>
        </p:nvSpPr>
        <p:spPr>
          <a:xfrm rot="17435772">
            <a:off x="4518623" y="-272050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 flipH="1">
            <a:off x="1018033" y="2753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8" name="자유형 107"/>
          <p:cNvSpPr/>
          <p:nvPr/>
        </p:nvSpPr>
        <p:spPr>
          <a:xfrm rot="4164228" flipH="1">
            <a:off x="3640990" y="-173602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9" name="자유형 108"/>
          <p:cNvSpPr/>
          <p:nvPr/>
        </p:nvSpPr>
        <p:spPr>
          <a:xfrm rot="4164228" flipH="1">
            <a:off x="4203041" y="-5233832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891046" y="3822519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1" name="자유형 110"/>
          <p:cNvSpPr/>
          <p:nvPr/>
        </p:nvSpPr>
        <p:spPr>
          <a:xfrm rot="17435772">
            <a:off x="4514003" y="-685565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2" name="자유형 111"/>
          <p:cNvSpPr/>
          <p:nvPr/>
        </p:nvSpPr>
        <p:spPr>
          <a:xfrm rot="17435772">
            <a:off x="4521864" y="-685566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1008793" y="4658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4" name="자유형 113"/>
          <p:cNvSpPr/>
          <p:nvPr/>
        </p:nvSpPr>
        <p:spPr>
          <a:xfrm rot="4164228" flipH="1">
            <a:off x="3631750" y="29279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263816" y="676601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00136" y="3738630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고태연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879851" y="3668349"/>
            <a:ext cx="754781" cy="695024"/>
          </a:xfrm>
          <a:prstGeom prst="ellipse">
            <a:avLst/>
          </a:prstGeom>
          <a:blipFill>
            <a:blip r:embed="rId5"/>
            <a:srcRect/>
            <a:stretch>
              <a:fillRect l="-14389" t="-4386" r="-14389" b="-4386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0628347" y="2604810"/>
            <a:ext cx="754781" cy="684000"/>
          </a:xfrm>
          <a:prstGeom prst="ellipse">
            <a:avLst/>
          </a:prstGeom>
          <a:blipFill>
            <a:blip r:embed="rId6"/>
            <a:srcRect/>
            <a:stretch>
              <a:fillRect l="-9620" t="-13158" r="-9620" b="-1315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1270237" y="4738027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원종혁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0668072" y="4616627"/>
            <a:ext cx="756000" cy="68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0668073" y="4616628"/>
            <a:ext cx="756000" cy="684000"/>
          </a:xfrm>
          <a:prstGeom prst="ellipse">
            <a:avLst/>
          </a:prstGeom>
          <a:blipFill>
            <a:blip r:embed="rId7"/>
            <a:srcRect/>
            <a:stretch>
              <a:fillRect l="12552" t="2050" r="12552" b="2050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15429" y="3706361"/>
            <a:ext cx="9401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02414" y="1675989"/>
            <a:ext cx="9401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140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1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2" name="TextBox 4"/>
          <p:cNvSpPr txBox="1"/>
          <p:nvPr/>
        </p:nvSpPr>
        <p:spPr>
          <a:xfrm>
            <a:off x="8455234" y="232735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047" y="1746056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PM</a:t>
            </a: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최준영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9364" y="4738027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시작하기 전 저는 걱정만 앞섰습니다 아직 부족한 점이 많고 자신도 없는데  잘 해낼 수 있을까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 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라는 심정만 들었던 거 같습니다 하지만 제가 맡은 부분들을 제작 하면서 점점 실력이 늘고 있구나 라는걸 느끼게 되고 프로젝트가 완성됨으로써 성취감을 느낄 수 있어서 뜻 깊었던 시간들 이였던 거 갔습니다 아직 부족한 점이 많지만 이 경험을 통해 점점 발전해 나가고 싶고 </a:t>
            </a:r>
            <a:r>
              <a:rPr lang="en-US" altLang="ko-KR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팀원들 고생했고 고맙다는 말 전하고 싶습니다</a:t>
            </a:r>
            <a:endParaRPr lang="ko-KR" altLang="en-US" sz="11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74264" y="1690027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프로젝트를 진행하면서 시간과 실력의 한계를 체감했고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PM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으로서 팀을 더 효과적으로 이끌지 못한 아쉬움이 남습니다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헌신적으로 따라와 준 </a:t>
            </a:r>
            <a:r>
              <a:rPr lang="ko-KR" altLang="en-US" sz="11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팀원들에게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감사함과 함께 미안한 마음도 큽니다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그러나 수많은 회의와 토론을 통해 다양한 기능을 구현하고 난관을 함께 극복하는 과정에서 기술적 성장뿐만 아니라 진정한 협업의 의미를 배울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값진 경험을 바탕으로 끊임없이 발전하는 개발자가 되겠습니다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4458" y="2673627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진행하면서 실제 실무 환경을 조금이나마 엿볼 수 있었고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소통과 협업의 중요성과 시간 관리의 중요성을 느낄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코드 작업에 있어서는 처음엔 맡은 부분 작업하는 것 만으로도 쉽지 않았지만 시간이 지남에 따라 여러 코드를 작업하다 보니 다른 사람의 코드를 읽고 이해하고 활용할 수 있게 되어 공부가 많이 되었습니다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스스로 성장하는게 느껴지니 즐겁게 프로젝트를 마무리한 것 같습니다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92807" y="3716381"/>
            <a:ext cx="92679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이번 팀 프로젝트를 통해 느낀 점이 참 많았습니다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경험이 부족해 시작은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백엔드를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왜 먼저 만들어야 하는지도 자세히 몰랐던 내가 프로젝트 구현에 대한 개념을 챙겨갈 수 있던 시간이었고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오류를 잡으면서 스트레스도 많았지만 또 그만큼 오류를 해결했을 때에 성취감도 느낄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저한테는 다들 과분하고 좋은 팀원이었고 앞으로도 이번 경험을 바탕으로 좋은 개발자가 되었으면 좋겠습니다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2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2" y="74872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7" name="TextBox 6"/>
          <p:cNvSpPr txBox="1"/>
          <p:nvPr/>
        </p:nvSpPr>
        <p:spPr>
          <a:xfrm>
            <a:off x="11252458" y="3340708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</a:t>
            </a: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전성욱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7313" y="1670665"/>
            <a:ext cx="754781" cy="69502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91046" y="1657632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2" name="자유형 101"/>
          <p:cNvSpPr/>
          <p:nvPr/>
        </p:nvSpPr>
        <p:spPr>
          <a:xfrm rot="17435772">
            <a:off x="4514003" y="-270757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3" name="자유형 102"/>
          <p:cNvSpPr/>
          <p:nvPr/>
        </p:nvSpPr>
        <p:spPr>
          <a:xfrm rot="17435772">
            <a:off x="4518623" y="-2720508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 flipH="1">
            <a:off x="1944489" y="1739890"/>
            <a:ext cx="91193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처음 프로젝트를 진행하면서 낯선 부분이 많았지만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팀원들과 협업하며 점점 적응할 수 있었습니다</a:t>
            </a:r>
            <a:r>
              <a:rPr lang="en-US" altLang="ko-KR" sz="1000" b="1" dirty="0"/>
              <a:t>. </a:t>
            </a:r>
            <a:r>
              <a:rPr lang="ko-KR" altLang="en-US" sz="1000" b="1" dirty="0" err="1" smtClean="0"/>
              <a:t>백엔드</a:t>
            </a:r>
            <a:r>
              <a:rPr lang="ko-KR" altLang="en-US" sz="1000" b="1" dirty="0" smtClean="0"/>
              <a:t> 개발과 </a:t>
            </a:r>
            <a:r>
              <a:rPr lang="ko-KR" altLang="en-US" sz="1000" b="1" dirty="0"/>
              <a:t>데이터베이스 </a:t>
            </a:r>
            <a:r>
              <a:rPr lang="ko-KR" altLang="en-US" sz="1000" b="1" dirty="0" smtClean="0"/>
              <a:t>설계를 </a:t>
            </a:r>
            <a:r>
              <a:rPr lang="ko-KR" altLang="en-US" sz="1000" b="1" dirty="0"/>
              <a:t>하면서 많은 것을 배웠고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특히 코드 병합 과정에서 실수를 줄이는 방법을 익혔습니다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처음에는 </a:t>
            </a:r>
            <a:r>
              <a:rPr lang="en-US" altLang="ko-KR" sz="1000" b="1" dirty="0"/>
              <a:t>"</a:t>
            </a:r>
            <a:r>
              <a:rPr lang="ko-KR" altLang="en-US" sz="1000" b="1" dirty="0"/>
              <a:t>이걸 제대로 만들 수 있을까</a:t>
            </a:r>
            <a:r>
              <a:rPr lang="en-US" altLang="ko-KR" sz="1000" b="1" dirty="0"/>
              <a:t>?" </a:t>
            </a:r>
            <a:r>
              <a:rPr lang="ko-KR" altLang="en-US" sz="1000" b="1" dirty="0"/>
              <a:t>하는 걱정이 컸지만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하나씩 해결하면서 성장하는 </a:t>
            </a:r>
            <a:r>
              <a:rPr lang="ko-KR" altLang="en-US" sz="1000" b="1" dirty="0" smtClean="0"/>
              <a:t>느낌을 </a:t>
            </a:r>
            <a:r>
              <a:rPr lang="ko-KR" altLang="en-US" sz="1000" b="1" dirty="0"/>
              <a:t>받을 수 있었습니다</a:t>
            </a:r>
            <a:r>
              <a:rPr lang="en-US" altLang="ko-KR" sz="1000" b="1" dirty="0"/>
              <a:t>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8" name="자유형 107"/>
          <p:cNvSpPr/>
          <p:nvPr/>
        </p:nvSpPr>
        <p:spPr>
          <a:xfrm rot="4164228" flipH="1">
            <a:off x="3671220" y="-1040192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9" name="자유형 108"/>
          <p:cNvSpPr/>
          <p:nvPr/>
        </p:nvSpPr>
        <p:spPr>
          <a:xfrm rot="4164228" flipH="1">
            <a:off x="3671220" y="-1047690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891046" y="3822519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1" name="자유형 110"/>
          <p:cNvSpPr/>
          <p:nvPr/>
        </p:nvSpPr>
        <p:spPr>
          <a:xfrm rot="17435772">
            <a:off x="4514001" y="501769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2" name="자유형 111"/>
          <p:cNvSpPr/>
          <p:nvPr/>
        </p:nvSpPr>
        <p:spPr>
          <a:xfrm rot="17435772">
            <a:off x="4528583" y="509267"/>
            <a:ext cx="4045473" cy="9345412"/>
          </a:xfrm>
          <a:custGeom>
            <a:avLst/>
            <a:gdLst>
              <a:gd name="connsiteX0" fmla="*/ 770468 w 4045473"/>
              <a:gd name="connsiteY0" fmla="*/ 279586 h 9345412"/>
              <a:gd name="connsiteX1" fmla="*/ 4036768 w 4045473"/>
              <a:gd name="connsiteY1" fmla="*/ 8971186 h 9345412"/>
              <a:gd name="connsiteX2" fmla="*/ 3957518 w 4045473"/>
              <a:gd name="connsiteY2" fmla="*/ 9145861 h 9345412"/>
              <a:gd name="connsiteX3" fmla="*/ 3449680 w 4045473"/>
              <a:gd name="connsiteY3" fmla="*/ 9336707 h 9345412"/>
              <a:gd name="connsiteX4" fmla="*/ 3275004 w 4045473"/>
              <a:gd name="connsiteY4" fmla="*/ 9257456 h 9345412"/>
              <a:gd name="connsiteX5" fmla="*/ 8705 w 4045473"/>
              <a:gd name="connsiteY5" fmla="*/ 565857 h 9345412"/>
              <a:gd name="connsiteX6" fmla="*/ 87955 w 4045473"/>
              <a:gd name="connsiteY6" fmla="*/ 391181 h 9345412"/>
              <a:gd name="connsiteX7" fmla="*/ 321912 w 4045473"/>
              <a:gd name="connsiteY7" fmla="*/ 303260 h 9345412"/>
              <a:gd name="connsiteX8" fmla="*/ 480022 w 4045473"/>
              <a:gd name="connsiteY8" fmla="*/ 0 h 9345412"/>
              <a:gd name="connsiteX9" fmla="*/ 586325 w 4045473"/>
              <a:gd name="connsiteY9" fmla="*/ 203894 h 9345412"/>
              <a:gd name="connsiteX10" fmla="*/ 595793 w 4045473"/>
              <a:gd name="connsiteY10" fmla="*/ 200336 h 9345412"/>
              <a:gd name="connsiteX11" fmla="*/ 770468 w 4045473"/>
              <a:gd name="connsiteY11" fmla="*/ 279586 h 934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5473" h="9345412">
                <a:moveTo>
                  <a:pt x="770468" y="279586"/>
                </a:moveTo>
                <a:lnTo>
                  <a:pt x="4036768" y="8971186"/>
                </a:lnTo>
                <a:cubicBezTo>
                  <a:pt x="4063119" y="9041305"/>
                  <a:pt x="4027637" y="9119510"/>
                  <a:pt x="3957518" y="9145861"/>
                </a:cubicBezTo>
                <a:lnTo>
                  <a:pt x="3449680" y="9336707"/>
                </a:lnTo>
                <a:cubicBezTo>
                  <a:pt x="3379560" y="9363057"/>
                  <a:pt x="3301355" y="9327575"/>
                  <a:pt x="3275004" y="9257456"/>
                </a:cubicBezTo>
                <a:lnTo>
                  <a:pt x="8705" y="565857"/>
                </a:lnTo>
                <a:cubicBezTo>
                  <a:pt x="-17646" y="495738"/>
                  <a:pt x="17836" y="417532"/>
                  <a:pt x="87955" y="391181"/>
                </a:cubicBezTo>
                <a:lnTo>
                  <a:pt x="321912" y="303260"/>
                </a:lnTo>
                <a:lnTo>
                  <a:pt x="480022" y="0"/>
                </a:lnTo>
                <a:lnTo>
                  <a:pt x="586325" y="203894"/>
                </a:lnTo>
                <a:lnTo>
                  <a:pt x="595793" y="200336"/>
                </a:lnTo>
                <a:cubicBezTo>
                  <a:pt x="665912" y="173985"/>
                  <a:pt x="744117" y="209467"/>
                  <a:pt x="770468" y="279586"/>
                </a:cubicBezTo>
                <a:close/>
              </a:path>
            </a:pathLst>
          </a:cu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1008793" y="465800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72564" y="5670666"/>
            <a:ext cx="9119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-82197" y="4859607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en-US" altLang="ko-KR" sz="1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황수민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691021" y="4766106"/>
            <a:ext cx="754781" cy="695024"/>
          </a:xfrm>
          <a:prstGeom prst="ellipse">
            <a:avLst/>
          </a:prstGeom>
          <a:blipFill>
            <a:blip r:embed="rId5"/>
            <a:srcRect/>
            <a:stretch>
              <a:fillRect l="-14389" t="-4386" r="-14389" b="-4386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10746272" y="3138519"/>
            <a:ext cx="754781" cy="684000"/>
          </a:xfrm>
          <a:prstGeom prst="ellipse">
            <a:avLst/>
          </a:prstGeom>
          <a:blipFill>
            <a:blip r:embed="rId6"/>
            <a:srcRect/>
            <a:stretch>
              <a:fillRect l="-9620" t="-13158" r="-9620" b="-13158"/>
            </a:stretch>
          </a:blip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140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팀원</a:t>
            </a:r>
            <a:r>
              <a:rPr 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후기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1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2" name="TextBox 4"/>
          <p:cNvSpPr txBox="1"/>
          <p:nvPr/>
        </p:nvSpPr>
        <p:spPr>
          <a:xfrm>
            <a:off x="8661695" y="246873"/>
            <a:ext cx="2880488" cy="250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12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059" y="1837003"/>
            <a:ext cx="93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</a:t>
            </a:r>
            <a:r>
              <a:rPr lang="en-US" altLang="ko-KR" sz="12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endParaRPr lang="en-US" altLang="ko-KR" sz="1200" b="1" dirty="0" smtClean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혁</a:t>
            </a:r>
            <a:endParaRPr lang="ko-KR" altLang="en-US" sz="12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26341" y="4919007"/>
            <a:ext cx="94010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프로젝트를 시작하면서 처음에는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익숙치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않아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오래걸린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부분도 있지만 에러를 하나하나 고쳐 나가면서 제 실력이 점점 늘고 있고 프로젝트 진행 속도 또한 빨라졌다는 것을 체감할 수 있었습니다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처음에는 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이렇게 큰 시스템을 만들 수 있을까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?‘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생각했지만 팀원들과 협업하면서 하나하나 진행하고 점점 완성도를 갖추어 나가는 것을 보면서 성취감을 느꼈습니다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앞으로도 이 경험을 바탕으로 더 발전해 나가고 싶습니다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1079149" y="3287341"/>
            <a:ext cx="9119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프로젝트를 진행하면서 데이터베이스 설계와 기능 구현 과정에서 많은 어려움을 겪었습니다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이 경험을 통해 팀원들과의 소통 및 협업의 중요성을 깊이 깨달았습니다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또한 프로젝트의 기초가 되는 데이터베이스 설계와 구조에 대해 많은 것을 배울 수 있었습니다</a:t>
            </a:r>
            <a:r>
              <a:rPr lang="en-US" altLang="ko-KR" sz="1000" b="1" dirty="0"/>
              <a:t>.</a:t>
            </a:r>
          </a:p>
          <a:p>
            <a:pPr algn="ctr"/>
            <a:r>
              <a:rPr lang="ko-KR" altLang="en-US" sz="1000" b="1" dirty="0"/>
              <a:t>더불어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스스로 학습하고 문제를 해결하는 과정의 중요성을 실감하게 되었고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인터넷이나 </a:t>
            </a:r>
            <a:r>
              <a:rPr lang="en-US" altLang="ko-KR" sz="1000" b="1" dirty="0"/>
              <a:t>GPT</a:t>
            </a:r>
            <a:r>
              <a:rPr lang="ko-KR" altLang="en-US" sz="1000" b="1" dirty="0"/>
              <a:t>와 같은 참고 자료보다는 콘솔을 직접 읽어보는 능력이 얼마나 중요한지를 깨닫게 되었습니다</a:t>
            </a:r>
            <a:r>
              <a:rPr lang="en-US" altLang="ko-KR" sz="1000" b="1" dirty="0"/>
              <a:t>. </a:t>
            </a:r>
            <a:r>
              <a:rPr lang="ko-KR" altLang="en-US" sz="1000" b="1" dirty="0"/>
              <a:t>이러한 경험을 바탕으로 문제를 해결할 수 있는 중요한 능력을 기르게 되어 정말 좋은 기회를 가졌다고 </a:t>
            </a:r>
            <a:r>
              <a:rPr lang="ko-KR" altLang="en-US" sz="1000" b="1" dirty="0" smtClean="0"/>
              <a:t>생각합니다</a:t>
            </a:r>
            <a:r>
              <a:rPr lang="en-US" altLang="ko-KR" sz="1000" b="1" dirty="0" smtClean="0"/>
              <a:t>.</a:t>
            </a:r>
            <a:endParaRPr lang="ko-KR" altLang="en-US" sz="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57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3" y="103446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766233" y="2886338"/>
            <a:ext cx="10659533" cy="1230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endParaRPr lang="en-US" altLang="ko-KR" sz="4400" dirty="0">
              <a:solidFill>
                <a:schemeClr val="bg1"/>
              </a:solid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67" y="1839204"/>
            <a:ext cx="3205163" cy="42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3" y="103446"/>
            <a:ext cx="12022994" cy="6596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1332034"/>
            <a:ext cx="10659533" cy="16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75667" y="287863"/>
            <a:ext cx="3640667" cy="10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980"/>
              </a:lnSpc>
            </a:pPr>
            <a:r>
              <a:rPr lang="en-US" altLang="ko-KR" sz="5800" spc="-133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GitHub</a:t>
            </a:r>
            <a:endParaRPr lang="ko-KR" altLang="en-US" sz="5800" spc="-133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14" name="TextBox 14"/>
          <p:cNvSpPr txBox="1"/>
          <p:nvPr/>
        </p:nvSpPr>
        <p:spPr>
          <a:xfrm>
            <a:off x="296180" y="255811"/>
            <a:ext cx="1202267" cy="1862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9519"/>
              </a:lnSpc>
            </a:pPr>
            <a:r>
              <a:rPr lang="en-US" altLang="ko-KR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 1</a:t>
            </a:r>
            <a:r>
              <a:rPr lang="ko-KR" altLang="en-US" sz="1100" b="1" spc="3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sz="1067" spc="2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1" name="Group 2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26" name="Group 26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grpSp>
        <p:nvGrpSpPr>
          <p:cNvPr id="31" name="Group 31"/>
          <p:cNvGrpSpPr/>
          <p:nvPr/>
        </p:nvGrpSpPr>
        <p:grpSpPr>
          <a:xfrm>
            <a:off x="1431655765" y="1431655765"/>
            <a:ext cx="1431655765" cy="1431655765"/>
            <a:chOff x="1431655765" y="1431655765"/>
            <a:chExt cx="1431655765" cy="1431655765"/>
          </a:xfrm>
        </p:grpSpPr>
      </p:grpSp>
      <p:sp>
        <p:nvSpPr>
          <p:cNvPr id="38" name="TextBox 4"/>
          <p:cNvSpPr txBox="1"/>
          <p:nvPr/>
        </p:nvSpPr>
        <p:spPr>
          <a:xfrm>
            <a:off x="766233" y="1962413"/>
            <a:ext cx="10659533" cy="12302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1259"/>
              </a:lnSpc>
              <a:defRPr/>
            </a:pPr>
            <a:r>
              <a:rPr lang="en-US" altLang="ko-KR" sz="4400" dirty="0">
                <a:solidFill>
                  <a:schemeClr val="bg1"/>
                </a:solidFill>
                <a:latin typeface="함초롬돋움"/>
                <a:ea typeface="함초롬돋움"/>
                <a:cs typeface="함초롬돋움"/>
              </a:rPr>
              <a:t>https://github.com/choiJunyeong-000/first-test-project</a:t>
            </a:r>
          </a:p>
        </p:txBody>
      </p:sp>
    </p:spTree>
    <p:extLst>
      <p:ext uri="{BB962C8B-B14F-4D97-AF65-F5344CB8AC3E}">
        <p14:creationId xmlns:p14="http://schemas.microsoft.com/office/powerpoint/2010/main" val="29955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4208</Words>
  <Application>Microsoft Office PowerPoint</Application>
  <PresentationFormat>와이드스크린</PresentationFormat>
  <Paragraphs>1108</Paragraphs>
  <Slides>93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8" baseType="lpstr">
      <vt:lpstr>맑은 고딕</vt:lpstr>
      <vt:lpstr>함초롬돋움</vt:lpstr>
      <vt:lpstr>Arial</vt:lpstr>
      <vt:lpstr>Wingdings</vt:lpstr>
      <vt:lpstr>Office 테마</vt:lpstr>
      <vt:lpstr>우송대학교 LMS</vt:lpstr>
      <vt:lpstr>PowerPoint 프레젠테이션</vt:lpstr>
      <vt:lpstr>PowerPoint 프레젠테이션</vt:lpstr>
      <vt:lpstr>PowerPoint 프레젠테이션</vt:lpstr>
      <vt:lpstr>PowerPoint 프레젠테이션</vt:lpstr>
      <vt:lpstr>프로젝트 개요(배경)</vt:lpstr>
      <vt:lpstr>프로젝트 개요(필요성 및 기대효과)</vt:lpstr>
      <vt:lpstr>개발 환경</vt:lpstr>
      <vt:lpstr>간트차트(일정관리표)</vt:lpstr>
      <vt:lpstr>간트차트(일정관리표)</vt:lpstr>
      <vt:lpstr>간트차트(일정관리표)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요구사항 정의서</vt:lpstr>
      <vt:lpstr>요구사항 정의서</vt:lpstr>
      <vt:lpstr>요구사항 정의서</vt:lpstr>
      <vt:lpstr>요구사항 정의서</vt:lpstr>
      <vt:lpstr>요구사항 정의서</vt:lpstr>
      <vt:lpstr>정책 정의서</vt:lpstr>
      <vt:lpstr>시퀀스다이어그램(Member_로그인)</vt:lpstr>
      <vt:lpstr>시퀀스다이어그램(ADMIN)</vt:lpstr>
      <vt:lpstr>시퀀스다이어그램(ADMIN)</vt:lpstr>
      <vt:lpstr>시퀀스다이어그램(학생-교수)</vt:lpstr>
      <vt:lpstr>시퀀스다이어그램(학생-교수)</vt:lpstr>
      <vt:lpstr>시퀀스다이어그램(학생-교수)</vt:lpstr>
      <vt:lpstr>시퀀스다이어그램(학생)</vt:lpstr>
      <vt:lpstr>유즈케이스(관리자)</vt:lpstr>
      <vt:lpstr>유즈케이스(교수)</vt:lpstr>
      <vt:lpstr>유즈케이스(학생)</vt:lpstr>
      <vt:lpstr>EXERD</vt:lpstr>
      <vt:lpstr>메뉴구조도(사이트맵)</vt:lpstr>
      <vt:lpstr>시연 영상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BIG60324</dc:creator>
  <cp:lastModifiedBy>BIG60309</cp:lastModifiedBy>
  <cp:revision>92</cp:revision>
  <dcterms:created xsi:type="dcterms:W3CDTF">2025-03-06T01:58:26Z</dcterms:created>
  <dcterms:modified xsi:type="dcterms:W3CDTF">2025-03-13T00:38:39Z</dcterms:modified>
</cp:coreProperties>
</file>